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9144000"/>
  <p:notesSz cx="6858000" cy="9144000"/>
  <p:embeddedFontLst>
    <p:embeddedFont>
      <p:font typeface="Tahoma"/>
      <p:regular r:id="rId31"/>
      <p:bold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3" roundtripDataSignature="AMtx7mg28O8IGHdhoAdIwktoNHXMNozW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Tahoma-regular.fntdata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customschemas.google.com/relationships/presentationmetadata" Target="metadata"/><Relationship Id="rId10" Type="http://schemas.openxmlformats.org/officeDocument/2006/relationships/slide" Target="slides/slide5.xml"/><Relationship Id="rId32" Type="http://schemas.openxmlformats.org/officeDocument/2006/relationships/font" Target="fonts/Tahoma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8539a952a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8539a952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8539a952a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8539a952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dia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5"/>
          <p:cNvSpPr txBox="1"/>
          <p:nvPr>
            <p:ph type="ctrTitle"/>
          </p:nvPr>
        </p:nvSpPr>
        <p:spPr>
          <a:xfrm>
            <a:off x="685800" y="16764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08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/>
        </p:txBody>
      </p:sp>
      <p:sp>
        <p:nvSpPr>
          <p:cNvPr id="14" name="Google Shape;14;p2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tartalomrész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4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4"/>
          <p:cNvSpPr txBox="1"/>
          <p:nvPr>
            <p:ph idx="1" type="body"/>
          </p:nvPr>
        </p:nvSpPr>
        <p:spPr>
          <a:xfrm>
            <a:off x="457200" y="1981200"/>
            <a:ext cx="4038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1pPr>
            <a:lvl2pPr indent="-327660" lvl="1" marL="9144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2pPr>
            <a:lvl3pPr indent="-311150" lvl="2" marL="13716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5pPr>
            <a:lvl6pPr indent="-302895" lvl="5" marL="2743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6pPr>
            <a:lvl7pPr indent="-302895" lvl="6" marL="3200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7pPr>
            <a:lvl8pPr indent="-302895" lvl="7" marL="3657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8pPr>
            <a:lvl9pPr indent="-302895" lvl="8" marL="4114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9pPr>
          </a:lstStyle>
          <a:p/>
        </p:txBody>
      </p:sp>
      <p:sp>
        <p:nvSpPr>
          <p:cNvPr id="70" name="Google Shape;70;p34"/>
          <p:cNvSpPr txBox="1"/>
          <p:nvPr>
            <p:ph idx="2" type="body"/>
          </p:nvPr>
        </p:nvSpPr>
        <p:spPr>
          <a:xfrm>
            <a:off x="4648200" y="1981200"/>
            <a:ext cx="4038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1pPr>
            <a:lvl2pPr indent="-327660" lvl="1" marL="9144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2pPr>
            <a:lvl3pPr indent="-311150" lvl="2" marL="13716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5pPr>
            <a:lvl6pPr indent="-302895" lvl="5" marL="2743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6pPr>
            <a:lvl7pPr indent="-302895" lvl="6" marL="3200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7pPr>
            <a:lvl8pPr indent="-302895" lvl="7" marL="3657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8pPr>
            <a:lvl9pPr indent="-302895" lvl="8" marL="4114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9pPr>
          </a:lstStyle>
          <a:p/>
        </p:txBody>
      </p:sp>
      <p:sp>
        <p:nvSpPr>
          <p:cNvPr id="71" name="Google Shape;71;p3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zakaszfejléc" type="secHead">
  <p:cSld name="SECTION_HEADER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9pPr>
          </a:lstStyle>
          <a:p/>
        </p:txBody>
      </p:sp>
      <p:sp>
        <p:nvSpPr>
          <p:cNvPr id="77" name="Google Shape;77;p3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tartalom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6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6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indent="-302894" lvl="1" marL="914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indent="-302895" lvl="5" marL="2743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indent="-302895" lvl="6" marL="3200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indent="-302895" lvl="7" marL="3657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indent="-302895" lvl="8" marL="4114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/>
        </p:txBody>
      </p:sp>
      <p:sp>
        <p:nvSpPr>
          <p:cNvPr id="20" name="Google Shape;20;p2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Üres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üggőleges cím és szöveg" type="vertTitleAndTx">
  <p:cSld name="VERTICAL_TITLE_AND_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8"/>
          <p:cNvSpPr txBox="1"/>
          <p:nvPr>
            <p:ph type="title"/>
          </p:nvPr>
        </p:nvSpPr>
        <p:spPr>
          <a:xfrm rot="5400000">
            <a:off x="4800600" y="2209800"/>
            <a:ext cx="5715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8"/>
          <p:cNvSpPr txBox="1"/>
          <p:nvPr>
            <p:ph idx="1" type="body"/>
          </p:nvPr>
        </p:nvSpPr>
        <p:spPr>
          <a:xfrm rot="5400000">
            <a:off x="609600" y="228600"/>
            <a:ext cx="57150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indent="-302894" lvl="1" marL="914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indent="-302895" lvl="5" marL="2743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indent="-302895" lvl="6" marL="3200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indent="-302895" lvl="7" marL="3657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indent="-302895" lvl="8" marL="4114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/>
        </p:txBody>
      </p:sp>
      <p:sp>
        <p:nvSpPr>
          <p:cNvPr id="30" name="Google Shape;30;p2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függőleges szöveg" type="vertTx">
  <p:cSld name="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9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9"/>
          <p:cNvSpPr txBox="1"/>
          <p:nvPr>
            <p:ph idx="1" type="body"/>
          </p:nvPr>
        </p:nvSpPr>
        <p:spPr>
          <a:xfrm rot="5400000">
            <a:off x="2514600" y="-76200"/>
            <a:ext cx="41148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indent="-302894" lvl="1" marL="914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5pPr>
            <a:lvl6pPr indent="-302895" lvl="5" marL="2743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6pPr>
            <a:lvl7pPr indent="-302895" lvl="6" marL="32004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7pPr>
            <a:lvl8pPr indent="-302895" lvl="7" marL="3657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8pPr>
            <a:lvl9pPr indent="-302895" lvl="8" marL="41148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9pPr>
          </a:lstStyle>
          <a:p/>
        </p:txBody>
      </p:sp>
      <p:sp>
        <p:nvSpPr>
          <p:cNvPr id="36" name="Google Shape;36;p2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ép képaláírással" type="picTx">
  <p:cSld name="PICTURE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None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2" name="Google Shape;42;p3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/>
        </p:txBody>
      </p:sp>
      <p:sp>
        <p:nvSpPr>
          <p:cNvPr id="43" name="Google Shape;43;p3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talomrész képaláírással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0680" lvl="0" marL="457200" algn="l">
              <a:spcBef>
                <a:spcPts val="640"/>
              </a:spcBef>
              <a:spcAft>
                <a:spcPts val="0"/>
              </a:spcAft>
              <a:buSzPts val="2080"/>
              <a:buChar char="■"/>
              <a:defRPr sz="3200"/>
            </a:lvl1pPr>
            <a:lvl2pPr indent="-344169" lvl="1" marL="91440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2pPr>
            <a:lvl3pPr indent="-327660" lvl="2" marL="13716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4pPr>
            <a:lvl5pPr indent="-311150" lvl="4" marL="22860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5pPr>
            <a:lvl6pPr indent="-311150" lvl="5" marL="27432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6pPr>
            <a:lvl7pPr indent="-311150" lvl="6" marL="32004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7pPr>
            <a:lvl8pPr indent="-311150" lvl="7" marL="36576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8pPr>
            <a:lvl9pPr indent="-311150" lvl="8" marL="41148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9pPr>
          </a:lstStyle>
          <a:p/>
        </p:txBody>
      </p:sp>
      <p:sp>
        <p:nvSpPr>
          <p:cNvPr id="49" name="Google Shape;49;p3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/>
        </p:txBody>
      </p:sp>
      <p:sp>
        <p:nvSpPr>
          <p:cNvPr id="50" name="Google Shape;50;p3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sak cím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2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Összehasonlítás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56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3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9pPr>
          </a:lstStyle>
          <a:p/>
        </p:txBody>
      </p:sp>
      <p:sp>
        <p:nvSpPr>
          <p:cNvPr id="61" name="Google Shape;61;p3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7660" lvl="0" marL="4572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1pPr>
            <a:lvl2pPr indent="-311150" lvl="1" marL="9144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5pPr>
            <a:lvl6pPr indent="-294639" lvl="5" marL="27432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6pPr>
            <a:lvl7pPr indent="-294639" lvl="6" marL="32004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7pPr>
            <a:lvl8pPr indent="-294640" lvl="7" marL="36576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8pPr>
            <a:lvl9pPr indent="-294640" lvl="8" marL="41148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9pPr>
          </a:lstStyle>
          <a:p/>
        </p:txBody>
      </p:sp>
      <p:sp>
        <p:nvSpPr>
          <p:cNvPr id="62" name="Google Shape;62;p3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56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3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9pPr>
          </a:lstStyle>
          <a:p/>
        </p:txBody>
      </p:sp>
      <p:sp>
        <p:nvSpPr>
          <p:cNvPr id="63" name="Google Shape;63;p3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7660" lvl="0" marL="4572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1pPr>
            <a:lvl2pPr indent="-311150" lvl="1" marL="9144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5pPr>
            <a:lvl6pPr indent="-294639" lvl="5" marL="27432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6pPr>
            <a:lvl7pPr indent="-294639" lvl="6" marL="32004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7pPr>
            <a:lvl8pPr indent="-294640" lvl="7" marL="36576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8pPr>
            <a:lvl9pPr indent="-294640" lvl="8" marL="4114800" algn="l">
              <a:spcBef>
                <a:spcPts val="320"/>
              </a:spcBef>
              <a:spcAft>
                <a:spcPts val="0"/>
              </a:spcAft>
              <a:buSzPts val="1040"/>
              <a:buChar char="■"/>
              <a:defRPr sz="1600"/>
            </a:lvl9pPr>
          </a:lstStyle>
          <a:p/>
        </p:txBody>
      </p:sp>
      <p:sp>
        <p:nvSpPr>
          <p:cNvPr id="64" name="Google Shape;64;p3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4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" name="Google Shape;7;p24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068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  <a:defRPr b="0" i="0" sz="3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44169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82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3111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3111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3111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3111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p2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" name="Google Shape;9;p2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0" name="Google Shape;10;p2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hu.wikipedia.org/wiki/Internet" TargetMode="External"/><Relationship Id="rId4" Type="http://schemas.openxmlformats.org/officeDocument/2006/relationships/hyperlink" Target="http://hu.wikipedia.org/wiki/Sz%C3%A1m%C3%ADt%C3%B3g%C3%A9p" TargetMode="External"/><Relationship Id="rId5" Type="http://schemas.openxmlformats.org/officeDocument/2006/relationships/hyperlink" Target="http://hu.wikipedia.org/wiki/Tr%C3%B3jai_program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1" Type="http://schemas.openxmlformats.org/officeDocument/2006/relationships/image" Target="../media/image6.jpg"/><Relationship Id="rId10" Type="http://schemas.openxmlformats.org/officeDocument/2006/relationships/image" Target="../media/image7.jpg"/><Relationship Id="rId13" Type="http://schemas.openxmlformats.org/officeDocument/2006/relationships/image" Target="../media/image21.jpg"/><Relationship Id="rId1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jpg"/><Relationship Id="rId4" Type="http://schemas.openxmlformats.org/officeDocument/2006/relationships/image" Target="../media/image18.png"/><Relationship Id="rId9" Type="http://schemas.openxmlformats.org/officeDocument/2006/relationships/image" Target="../media/image14.jpg"/><Relationship Id="rId5" Type="http://schemas.openxmlformats.org/officeDocument/2006/relationships/image" Target="../media/image10.jpg"/><Relationship Id="rId6" Type="http://schemas.openxmlformats.org/officeDocument/2006/relationships/image" Target="../media/image12.png"/><Relationship Id="rId7" Type="http://schemas.openxmlformats.org/officeDocument/2006/relationships/image" Target="../media/image5.jpg"/><Relationship Id="rId8" Type="http://schemas.openxmlformats.org/officeDocument/2006/relationships/image" Target="../media/image3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9.jpg"/><Relationship Id="rId4" Type="http://schemas.openxmlformats.org/officeDocument/2006/relationships/image" Target="../media/image15.jpg"/><Relationship Id="rId5" Type="http://schemas.openxmlformats.org/officeDocument/2006/relationships/image" Target="../media/image19.png"/><Relationship Id="rId6" Type="http://schemas.openxmlformats.org/officeDocument/2006/relationships/image" Target="../media/image4.jpg"/><Relationship Id="rId7" Type="http://schemas.openxmlformats.org/officeDocument/2006/relationships/image" Target="../media/image8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0.jpg"/><Relationship Id="rId4" Type="http://schemas.openxmlformats.org/officeDocument/2006/relationships/image" Target="../media/image17.png"/><Relationship Id="rId5" Type="http://schemas.openxmlformats.org/officeDocument/2006/relationships/image" Target="../media/image11.png"/><Relationship Id="rId6" Type="http://schemas.openxmlformats.org/officeDocument/2006/relationships/image" Target="../media/image16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85800" y="16764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lang="en-US"/>
              <a:t>Vírusok, kémprogramok és egyéb kártevők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080"/>
              <a:buFont typeface="Noto Sans Symbol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Trójai vírusok</a:t>
            </a:r>
            <a:endParaRPr/>
          </a:p>
        </p:txBody>
      </p:sp>
      <p:sp>
        <p:nvSpPr>
          <p:cNvPr id="138" name="Google Shape;138;p8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Nevüket viselkedésük miatt kapták a trójai faló nyomán: ezek a vírusok jól működő programok álcája mögé bújnak.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Nem sokszorosítják magukat, inkább időzített bombaként foghatjuk fel őket: a trójai program egy darabig jól ellát valamilyen feladatot, aztán egyszer csak nekilát, és végzetes károkat okoz (pl. tönkreteszi a merevlemezen tárolt adatokat, hálózati támadáshoz használja gépünket, stb). </a:t>
            </a:r>
            <a:endParaRPr/>
          </a:p>
          <a:p>
            <a:pPr indent="-227330" lvl="0" marL="342900" rtl="0" algn="l">
              <a:spcBef>
                <a:spcPts val="560"/>
              </a:spcBef>
              <a:spcAft>
                <a:spcPts val="0"/>
              </a:spcAft>
              <a:buSzPts val="18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Makróvírusok</a:t>
            </a:r>
            <a:endParaRPr/>
          </a:p>
        </p:txBody>
      </p:sp>
      <p:sp>
        <p:nvSpPr>
          <p:cNvPr id="144" name="Google Shape;144;p9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 programozható irodai alkalmazások megjelenésével jöttek létre és terjedtek el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az Office eszközökkel készült dokumentumainkban tehetnek kárt.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Főleg a .DOC és .XLS file-okat támadja makróként. Irtás többnyire könnyű!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E-mail vírusok</a:t>
            </a:r>
            <a:endParaRPr/>
          </a:p>
        </p:txBody>
      </p:sp>
      <p:sp>
        <p:nvSpPr>
          <p:cNvPr id="150" name="Google Shape;150;p10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Az Internet rohamos terjedésével pedig megjelentek az </a:t>
            </a:r>
            <a:r>
              <a:rPr b="1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e-mail-vírusok</a:t>
            </a: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, melyek a levelezőszerverek tömeges e-mail-küldéssel való leterhelése mellett adatvesztést, adatok kiszivárgását okozhatják.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MR vírusok</a:t>
            </a:r>
            <a:endParaRPr/>
          </a:p>
        </p:txBody>
      </p:sp>
      <p:sp>
        <p:nvSpPr>
          <p:cNvPr id="156" name="Google Shape;156;p11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Memóriába fészkeli be magát a vírus. (memória-rezidens)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Irtása: tiszta boot- lemezről való gépindítással lehetséges.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2.Férgek (worm)</a:t>
            </a:r>
            <a:endParaRPr/>
          </a:p>
        </p:txBody>
      </p:sp>
      <p:sp>
        <p:nvSpPr>
          <p:cNvPr id="162" name="Google Shape;162;p12"/>
          <p:cNvSpPr txBox="1"/>
          <p:nvPr>
            <p:ph idx="1" type="body"/>
          </p:nvPr>
        </p:nvSpPr>
        <p:spPr>
          <a:xfrm>
            <a:off x="457200" y="1196975"/>
            <a:ext cx="8229600" cy="540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70"/>
              <a:buFont typeface="Noto Sans Symbols"/>
              <a:buChar char="■"/>
            </a:pP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Egy </a:t>
            </a:r>
            <a:r>
              <a:rPr b="1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számítógépes féreg</a:t>
            </a: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(</a:t>
            </a:r>
            <a:r>
              <a:rPr b="0" i="1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worm</a:t>
            </a: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) egy számítógépes vírushoz hasonló önsokszorosító számítógépes program. Míg azonban a vírusok más végrehajtható programokhoz vagy dokumentumokhoz kapcsolódnak hozzá illetve válnak részeivé, addig a férgeknek nincs szükségük gazdaprogramra, önállóan fejtik ki működésüket. A férgek gyakran a számítógép-hálózatokat használják fel terjedésükhöz.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170"/>
              <a:buFont typeface="Noto Sans Symbols"/>
              <a:buChar char="■"/>
            </a:pP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Az első férget 1978-ban készítette el két kutató. 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170"/>
              <a:buFont typeface="Noto Sans Symbols"/>
              <a:buChar char="■"/>
            </a:pP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Az első széles körben is ismertté vált féreg a Morris-féreg volt. </a:t>
            </a:r>
            <a:endParaRPr/>
          </a:p>
          <a:p>
            <a:pPr indent="-342900" lvl="0" marL="342900" rtl="0" algn="l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170"/>
              <a:buFont typeface="Noto Sans Symbols"/>
              <a:buChar char="■"/>
            </a:pP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Az önsokszorosításon kívül a féreg sokféle dologra beprogramozható, például a fájlok törlésére a gazdarendszeren, vagy önmaga elküldésére e-mailben. Az újabban megfigyelt férgek több végrehajtható állományt is visznek magukkal. Még valódi ártó szándékú kód nélkül is súlyos fennakadásokat okozhatnak, csupán azzal, hogy sokszorozódásuk kiugróan magas hálózati forgalmat generálhat.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3.Kémprogramok (spyware)</a:t>
            </a:r>
            <a:endParaRPr/>
          </a:p>
        </p:txBody>
      </p:sp>
      <p:sp>
        <p:nvSpPr>
          <p:cNvPr id="168" name="Google Shape;168;p13"/>
          <p:cNvSpPr txBox="1"/>
          <p:nvPr>
            <p:ph idx="1" type="body"/>
          </p:nvPr>
        </p:nvSpPr>
        <p:spPr>
          <a:xfrm>
            <a:off x="457200" y="1341437"/>
            <a:ext cx="8229600" cy="5516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1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Kémprogramnak</a:t>
            </a: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(angolul spyware) nevezzük az olyan, főleg az </a:t>
            </a:r>
            <a:r>
              <a:rPr b="0" i="0" lang="en-US" sz="2400" u="sng">
                <a:solidFill>
                  <a:schemeClr val="lt1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interneten</a:t>
            </a: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(angolul spyware) nevezzük az olyan, főleg az interneten terjedő </a:t>
            </a:r>
            <a:r>
              <a:rPr b="0" i="0" lang="en-US" sz="2400" u="sng">
                <a:solidFill>
                  <a:schemeClr val="lt1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számítógépes</a:t>
            </a: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programok összességét, amelyek célja, hogy törvénytelen úton megszerezzék a megfertőzött számítógép felhasználójának személyes adatait.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Feltelepülése általában észrevétlenül történik, a felhasználó figyelmetlenségének és a számítógép böngészőprogramja biztonsági hiányosságainak kiaknázásával. Léteznek azonban magukat álcázó - </a:t>
            </a:r>
            <a:r>
              <a:rPr b="0" i="0" lang="en-US" sz="2400" u="sng">
                <a:solidFill>
                  <a:schemeClr val="lt1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trójaiakra</a:t>
            </a: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hasonló - programok is, amiket a felhasználó közreműködésével települnek egy rosszindulatú honlapon. A megszerzett információkat általában bűncselekmények (hitelkártya számok, online szolgáltatások jelszavai) elkövetésére vagy enyhébb esetben böngészési szokásaink, érdeklődésünk, ízlésünk megfigyelésére használják fel.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Tahoma"/>
              <a:buNone/>
            </a:pPr>
            <a:r>
              <a:rPr b="0" i="0" lang="en-US" sz="40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4.Agresszív reklámprogramok (adware)</a:t>
            </a:r>
            <a:endParaRPr/>
          </a:p>
        </p:txBody>
      </p:sp>
      <p:sp>
        <p:nvSpPr>
          <p:cNvPr id="174" name="Google Shape;174;p14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70"/>
              <a:buFont typeface="Noto Sans Symbols"/>
              <a:buChar char="■"/>
            </a:pPr>
            <a:r>
              <a:rPr b="1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Reklámprogram</a:t>
            </a: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nak (angolul: </a:t>
            </a:r>
            <a:r>
              <a:rPr b="0" i="1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adware</a:t>
            </a: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) nevezzük az olyan, interneten terjedő számítógépes programok összességét, amelyek célja, hogy egy terméket, számítógépes programot, annak készítőjét vagy egy céget reklámozzanak.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170"/>
              <a:buFont typeface="Noto Sans Symbols"/>
              <a:buChar char="■"/>
            </a:pP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Bár sok reklámprogram egyben kémprogram is (angolul: </a:t>
            </a:r>
            <a:r>
              <a:rPr b="0" i="1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spyware</a:t>
            </a: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), azonban mégis fontos a megkülönböztetés. A kémprogram minden esetben igyekszik elrejtőzni a felhasználó elől, működése során különféle károkat okoz, ezek miatt a legtöbb országban törvénytelen a használatuk.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170"/>
              <a:buFont typeface="Noto Sans Symbols"/>
              <a:buChar char="■"/>
            </a:pP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Reklámprogramokat nagyon sok programmal együtt telepíthetünk: vagy azért, mert a licencszerződés ezt előírja (például emiatt lehet egy programot ingyenesen használni), vagy azért, mert nem figyelünk a beállításoknál (alapból be van állítva a telepítése, és nem pipáljuk ki, hogy nem kérjük), vagy tudtunk és beleegyezésünk nélkül telepedik a gépünkre. A megszerzett információkat üzleti célokra (pl. célzott reklámok létrehozása, felhasználói statisztikák, profilok készítése stb.), vagy akár nem törvényes (kéretlen reklámlevelek, lásd spam) módon használják fel.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5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5.Rootkitek</a:t>
            </a:r>
            <a:endParaRPr/>
          </a:p>
        </p:txBody>
      </p:sp>
      <p:sp>
        <p:nvSpPr>
          <p:cNvPr id="180" name="Google Shape;180;p15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1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Rootkit</a:t>
            </a: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alatt bizonyos szoftvereszközöket értünk, melyek segítségével egy hacker könnyen visszatérhet a "tett színhelyére", ha már korábban beférkőzött a rendszerbe, hogy bizalmas adatokat gyűjtsön a fertőzött számítógépről.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 rootkiteket legtöbbször úgy helyezik el, hogy a rendszerfájlokat fertőzik meg, amik továbbra is ellátják feladataikat, de már bennük van az ártó kód. A hackereket manapság már az anyagi haszonszerzés vezérli, a védtelen vagy nem megfelelően védett számítógépek tömkelege pedig jó lehetőség számukra.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6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Tahoma"/>
              <a:buNone/>
            </a:pPr>
            <a:r>
              <a:rPr b="0" i="0" lang="en-US" sz="40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Védekezés a kártékony programok ellen:</a:t>
            </a:r>
            <a:endParaRPr/>
          </a:p>
        </p:txBody>
      </p:sp>
      <p:sp>
        <p:nvSpPr>
          <p:cNvPr id="186" name="Google Shape;186;p16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Megelőzés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Korai felismerés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Védelem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Gyógyítás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7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Tahoma"/>
              <a:buNone/>
            </a:pPr>
            <a:r>
              <a:rPr b="0" i="0" lang="en-US" sz="40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A védekezés formái a vírusok ellen:</a:t>
            </a:r>
            <a:endParaRPr/>
          </a:p>
        </p:txBody>
      </p:sp>
      <p:sp>
        <p:nvSpPr>
          <p:cNvPr id="192" name="Google Shape;192;p17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 számítógépre telepített vírusirtó programmal (antivírus program), mely állandóan figyeli a rendszert.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Tűzfallal, mely megvédheti a rendszerünket az illetéktelen betörési kísérletektől illetve a vírusok hálózati fertőzését is megakadályozhatja.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8539a952a_0_5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Számítógépes kártevők </a:t>
            </a:r>
            <a:endParaRPr/>
          </a:p>
        </p:txBody>
      </p:sp>
      <p:sp>
        <p:nvSpPr>
          <p:cNvPr id="91" name="Google Shape;91;g78539a952a_0_5"/>
          <p:cNvSpPr txBox="1"/>
          <p:nvPr>
            <p:ph idx="1" type="body"/>
          </p:nvPr>
        </p:nvSpPr>
        <p:spPr>
          <a:xfrm>
            <a:off x="457200" y="1541200"/>
            <a:ext cx="8229600" cy="4839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A rosszindulatú számítógépes programok összefoglaló neve.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Angolul malware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Fajtái: </a:t>
            </a:r>
            <a:endParaRPr/>
          </a:p>
          <a:p>
            <a:pPr indent="-302895" lvl="0" marL="457200" rtl="0" algn="l">
              <a:spcBef>
                <a:spcPts val="360"/>
              </a:spcBef>
              <a:spcAft>
                <a:spcPts val="0"/>
              </a:spcAft>
              <a:buSzPts val="1170"/>
              <a:buAutoNum type="arabicPeriod"/>
            </a:pPr>
            <a:r>
              <a:rPr lang="en-US"/>
              <a:t>vírusok</a:t>
            </a:r>
            <a:endParaRPr/>
          </a:p>
          <a:p>
            <a:pPr indent="-302895" lvl="0" marL="457200" rtl="0" algn="l">
              <a:spcBef>
                <a:spcPts val="0"/>
              </a:spcBef>
              <a:spcAft>
                <a:spcPts val="0"/>
              </a:spcAft>
              <a:buSzPts val="1170"/>
              <a:buAutoNum type="arabicPeriod"/>
            </a:pPr>
            <a:r>
              <a:rPr lang="en-US"/>
              <a:t>férgek</a:t>
            </a:r>
            <a:endParaRPr/>
          </a:p>
          <a:p>
            <a:pPr indent="-302895" lvl="0" marL="457200" rtl="0" algn="l">
              <a:spcBef>
                <a:spcPts val="0"/>
              </a:spcBef>
              <a:spcAft>
                <a:spcPts val="0"/>
              </a:spcAft>
              <a:buSzPts val="1170"/>
              <a:buAutoNum type="arabicPeriod"/>
            </a:pPr>
            <a:r>
              <a:rPr lang="en-US"/>
              <a:t>kémprogramok</a:t>
            </a:r>
            <a:endParaRPr/>
          </a:p>
          <a:p>
            <a:pPr indent="-302895" lvl="0" marL="457200" rtl="0" algn="l">
              <a:spcBef>
                <a:spcPts val="0"/>
              </a:spcBef>
              <a:spcAft>
                <a:spcPts val="0"/>
              </a:spcAft>
              <a:buSzPts val="1170"/>
              <a:buAutoNum type="arabicPeriod"/>
            </a:pPr>
            <a:r>
              <a:rPr lang="en-US"/>
              <a:t>kéretlen reklámprogramok</a:t>
            </a:r>
            <a:endParaRPr/>
          </a:p>
          <a:p>
            <a:pPr indent="-302895" lvl="0" marL="457200" rtl="0" algn="l">
              <a:spcBef>
                <a:spcPts val="0"/>
              </a:spcBef>
              <a:spcAft>
                <a:spcPts val="0"/>
              </a:spcAft>
              <a:buSzPts val="1170"/>
              <a:buAutoNum type="arabicPeriod"/>
            </a:pPr>
            <a:r>
              <a:rPr lang="en-US"/>
              <a:t>stb.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8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A többi malware ellen:</a:t>
            </a:r>
            <a:endParaRPr/>
          </a:p>
        </p:txBody>
      </p:sp>
      <p:sp>
        <p:nvSpPr>
          <p:cNvPr id="198" name="Google Shape;198;p18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 spyware ellen: kereső szoftverek segítenek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Adware ellen: összetett biztonsági programokkal, felderítőprogramokkal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Férgek ellen: antivírus programokkal, tűzfallal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Rootkitek ellen: antivírus programokkal, tűzfallal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9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Ismertebb antivírus programok</a:t>
            </a:r>
            <a:endParaRPr/>
          </a:p>
        </p:txBody>
      </p:sp>
      <p:sp>
        <p:nvSpPr>
          <p:cNvPr id="204" name="Google Shape;204;p19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F-Secure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Avast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Avira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Panda AntiVirus Platinum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VBuster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Norton AntiVirus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Kaspersky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McAfee Scan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TBAV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Dr Solomon’s Anti-Virus Toolkit</a:t>
            </a:r>
            <a:endParaRPr/>
          </a:p>
          <a:p>
            <a:pPr indent="-243840" lvl="0" marL="342900" rtl="0" algn="l">
              <a:spcBef>
                <a:spcPts val="480"/>
              </a:spcBef>
              <a:spcAft>
                <a:spcPts val="0"/>
              </a:spcAft>
              <a:buSzPts val="1560"/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descr="product-125464" id="205" name="Google Shape;205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762" y="5300662"/>
            <a:ext cx="1692275" cy="127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bav" id="206" name="Google Shape;206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24075" y="4941887"/>
            <a:ext cx="576262" cy="576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cafee_virus_scan" id="207" name="Google Shape;207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35375" y="4508500"/>
            <a:ext cx="550862" cy="6524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ortonAntivirus" id="208" name="Google Shape;208;p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563937" y="3644900"/>
            <a:ext cx="719137" cy="7191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22" id="209" name="Google Shape;209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219700" y="2708275"/>
            <a:ext cx="863600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asperskyAnti-VirusInternetSecur-1" id="210" name="Google Shape;210;p1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843212" y="4076700"/>
            <a:ext cx="719137" cy="7000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-secure-logo-apr08" id="211" name="Google Shape;211;p1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700337" y="1268412"/>
            <a:ext cx="74295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busterlogo" id="212" name="Google Shape;212;p1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484437" y="3213100"/>
            <a:ext cx="508000" cy="5254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vast4" id="213" name="Google Shape;213;p19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124075" y="1966912"/>
            <a:ext cx="1008062" cy="6238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vira" id="214" name="Google Shape;214;p19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35150" y="2349500"/>
            <a:ext cx="442912" cy="5476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vast5" id="215" name="Google Shape;215;p19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203575" y="1844675"/>
            <a:ext cx="720725" cy="71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0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Tűzfalak:</a:t>
            </a:r>
            <a:endParaRPr/>
          </a:p>
        </p:txBody>
      </p:sp>
      <p:sp>
        <p:nvSpPr>
          <p:cNvPr id="221" name="Google Shape;221;p20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Windows XP SP2 beépített (gyenge)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Jetico (ingyenes)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Sunbelt Kerio Personal Firewall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Outpost Firewall Pro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Tiny Firewall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ZoneAlarm (ingyenes) </a:t>
            </a:r>
            <a:endParaRPr/>
          </a:p>
        </p:txBody>
      </p:sp>
      <p:pic>
        <p:nvPicPr>
          <p:cNvPr descr="zone-alarm" id="222" name="Google Shape;22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19700" y="4581525"/>
            <a:ext cx="617537" cy="6175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iny" id="223" name="Google Shape;223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08400" y="3860800"/>
            <a:ext cx="593725" cy="8334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utpost-logo" id="224" name="Google Shape;224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43437" y="3357562"/>
            <a:ext cx="47625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unbelt_kerio" id="225" name="Google Shape;225;p2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32587" y="2852737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jetico_Personal_firewall_freeware" id="226" name="Google Shape;226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067175" y="2205037"/>
            <a:ext cx="863600" cy="754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1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1" i="1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Kémprogram-eltávolítók:</a:t>
            </a: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32" name="Google Shape;232;p21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Ad-Aware SE (ingyenes, magyarul)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Disspy Lite (ingyenes)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SpyBot (ingyenes)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Spyware Terminator Free (ingyenes, magyarul) </a:t>
            </a:r>
            <a:endParaRPr/>
          </a:p>
        </p:txBody>
      </p:sp>
      <p:pic>
        <p:nvPicPr>
          <p:cNvPr descr="ad_aware_logo" id="233" name="Google Shape;233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80287" y="1341437"/>
            <a:ext cx="1008062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isspy-Lite" id="234" name="Google Shape;23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6825" y="2205037"/>
            <a:ext cx="574675" cy="5746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pybot" id="235" name="Google Shape;235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27537" y="2636837"/>
            <a:ext cx="863600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pyware-terminator_logo" id="236" name="Google Shape;236;p2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059112" y="4005262"/>
            <a:ext cx="952500" cy="95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2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Tahoma"/>
              <a:buNone/>
            </a:pPr>
            <a:r>
              <a:rPr b="0" i="0" lang="en-US" sz="40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Az antivírus programok működési elve</a:t>
            </a:r>
            <a:endParaRPr/>
          </a:p>
        </p:txBody>
      </p:sp>
      <p:sp>
        <p:nvSpPr>
          <p:cNvPr id="242" name="Google Shape;242;p22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70"/>
              <a:buFont typeface="Noto Sans Symbols"/>
              <a:buChar char="■"/>
            </a:pP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 vírusirtó szoftverek két alapelven működnek.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</a:pP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1. Az első az úgynevezett </a:t>
            </a:r>
            <a:r>
              <a:rPr b="1" i="0" lang="en-US" sz="1800" u="sng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reaktív védelem</a:t>
            </a: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, ami az úgynevezett vírusdefiníciós adatbázison alapszik. Ebben az esetben a vírusirtó szoftver egy adatbázisból azonosítja a kártevőket. Az adatbázist a vírusirtó szoftver gyártója rendszeresen frissíti, a frissítéseket a legtöbb vírusirtó szoftver automatikusan letölti az internetről.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</a:pP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2.A második – és napjainkban egyre fontosabb – védelmi módszer az úgynevezett </a:t>
            </a:r>
            <a:r>
              <a:rPr b="1" i="0" lang="en-US" sz="1800" u="sng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heurisztikus vírusvédelem</a:t>
            </a: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. Ebben az esetben a vírusirtó a beépített analizáló algoritmusok (mesterséges intelligencia) segítségével azonosítja a vírusokat. A módszer azért nagyon fontos, mert sokszor több nap telik el egy új vírus megjelenésétől addig, amíg a vírusirtó program gyártója az ellenszert elkészíti, és beépíti a vírusdefiníciós adatbázisba. A vírusirtó szoftvernek ilyenkor frissítenie kell magát az internetről, és csak ezután nyújt védelmet az új vírusok ellen.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</a:pPr>
            <a:r>
              <a:rPr b="0" i="0" lang="en-US" sz="1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	A heurisztikus módszereket is alkalmazó modern vírusirtók viszont addig is védelmet nyújtanak a legtöbb kártevő ellen, amíg az ellenszer elkészül.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3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Tahoma"/>
              <a:buNone/>
            </a:pPr>
            <a:r>
              <a:rPr b="0" i="0" lang="en-US" sz="40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Mit kell tenni a vírusok elleni hatékony védelem céljából?</a:t>
            </a:r>
            <a:endParaRPr/>
          </a:p>
        </p:txBody>
      </p:sp>
      <p:sp>
        <p:nvSpPr>
          <p:cNvPr id="248" name="Google Shape;248;p23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Rendszeresen fel kell frissíteni a vírusölő programot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Más felhasználó adatállományának a használata előtt feltétlenül ellenőrizni kell az adatállomány vírusmentességét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Kerülni kell a hálózoton az ismeretlen helyekről származó állományok letöltését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Kerülni kell a hálózoton az ismeretlenekkel való adatcserét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Nem kell kinyitni az ismeretlen személyektől kapott elektronikus levél melékletét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8539a952a_0_10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Kártevők elleni védekezés</a:t>
            </a:r>
            <a:endParaRPr/>
          </a:p>
        </p:txBody>
      </p:sp>
      <p:sp>
        <p:nvSpPr>
          <p:cNvPr id="97" name="Google Shape;97;g78539a952a_0_10"/>
          <p:cNvSpPr txBox="1"/>
          <p:nvPr>
            <p:ph idx="1" type="body"/>
          </p:nvPr>
        </p:nvSpPr>
        <p:spPr>
          <a:xfrm>
            <a:off x="457200" y="2724675"/>
            <a:ext cx="8229600" cy="2108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2895" lvl="0" marL="457200" rtl="0" algn="l">
              <a:spcBef>
                <a:spcPts val="360"/>
              </a:spcBef>
              <a:spcAft>
                <a:spcPts val="0"/>
              </a:spcAft>
              <a:buSzPts val="1170"/>
              <a:buChar char="■"/>
            </a:pPr>
            <a:r>
              <a:rPr lang="en-US"/>
              <a:t>Megelőzés</a:t>
            </a:r>
            <a:endParaRPr/>
          </a:p>
          <a:p>
            <a:pPr indent="-302895" lvl="0" marL="457200" rtl="0" algn="l">
              <a:spcBef>
                <a:spcPts val="0"/>
              </a:spcBef>
              <a:spcAft>
                <a:spcPts val="0"/>
              </a:spcAft>
              <a:buSzPts val="1170"/>
              <a:buChar char="■"/>
            </a:pPr>
            <a:r>
              <a:rPr lang="en-US"/>
              <a:t>Az ismeretlen eredetű fájlok ellenőrzése</a:t>
            </a:r>
            <a:endParaRPr/>
          </a:p>
          <a:p>
            <a:pPr indent="-302895" lvl="0" marL="457200" rtl="0" algn="l">
              <a:spcBef>
                <a:spcPts val="0"/>
              </a:spcBef>
              <a:spcAft>
                <a:spcPts val="0"/>
              </a:spcAft>
              <a:buSzPts val="1170"/>
              <a:buChar char="■"/>
            </a:pPr>
            <a:r>
              <a:rPr lang="en-US"/>
              <a:t>Vírusírtó program használata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1. Számítógépes vírusok</a:t>
            </a:r>
            <a:endParaRPr/>
          </a:p>
        </p:txBody>
      </p:sp>
      <p:sp>
        <p:nvSpPr>
          <p:cNvPr id="103" name="Google Shape;103;p2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 vírus egy rövid, különleges program, mely saját másolatait helyezi el más, végrehajtaható programokban vagy dokumentumokban (képes szaporodni)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Valamilyen esemény hatására aktivizálódik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Tönkretehet fájlokat, hardvert vagy az egész számítógépes rendszert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A vírusok jellemzői:</a:t>
            </a:r>
            <a:endParaRPr/>
          </a:p>
        </p:txBody>
      </p:sp>
      <p:sp>
        <p:nvSpPr>
          <p:cNvPr id="109" name="Google Shape;109;p3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 gazdaprogramok megfertőzése és az önsokszorosító viselkedés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nagyon kis méret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legtöbbjük a Microsoft Windows operációs rendszereken okoz gondokat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futtatható állományokat is képesek megfertőzni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általában ártó szándékkal készítették őket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gyakran akár válogatva, időzítve tönkretesznek más fájlokat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rejtetten működnek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■"/>
            </a:pPr>
            <a:r>
              <a:rPr b="0" i="0" lang="en-US" sz="24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egyre fejlettebb intelligenciával rendelkeznek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idx="4294967295" type="body"/>
          </p:nvPr>
        </p:nvSpPr>
        <p:spPr>
          <a:xfrm>
            <a:off x="323850" y="404812"/>
            <a:ext cx="8229600" cy="4957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r>
              <a:rPr b="1" i="0" lang="en-US" sz="3200" u="sng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 vírusok részei: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Fertőző rész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Romboló rész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r>
              <a:rPr b="1" i="0" lang="en-US" sz="3200" u="sng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Károkozás szempntjából lehetnek: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-Ártalmatlan vírusok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-A felhasználót bosszantó, idegesítő vírusok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-Kifejezetten rosszindulatú, káros vírusok</a:t>
            </a:r>
            <a:endParaRPr/>
          </a:p>
          <a:p>
            <a:pPr indent="-21082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A vírusok fajtái</a:t>
            </a:r>
            <a:endParaRPr/>
          </a:p>
        </p:txBody>
      </p:sp>
      <p:sp>
        <p:nvSpPr>
          <p:cNvPr id="120" name="Google Shape;120;p5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Fájl-fertőző vírusok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Boot-szektor vírusok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Trójai vírusok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Makróvírusok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E-mail vírusok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Zenefájl vírusok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Önátíró vírusok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New EXE vírusok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MR vírusok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Fájl-fertőző vírusok</a:t>
            </a:r>
            <a:endParaRPr/>
          </a:p>
        </p:txBody>
      </p:sp>
      <p:sp>
        <p:nvSpPr>
          <p:cNvPr id="126" name="Google Shape;126;p6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80"/>
              <a:buFont typeface="Noto Sans Symbols"/>
              <a:buChar char="■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futtatható programokat fertőznek meg (.EXE, .COM, .SYS, stb. kiterjesztésűeket) </a:t>
            </a:r>
            <a:endParaRPr/>
          </a:p>
          <a:p>
            <a:pPr indent="-210820" lvl="0" marL="342900" rtl="0" algn="l">
              <a:spcBef>
                <a:spcPts val="640"/>
              </a:spcBef>
              <a:spcAft>
                <a:spcPts val="0"/>
              </a:spcAft>
              <a:buSzPts val="208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ahoma"/>
              <a:buNone/>
            </a:pPr>
            <a:r>
              <a:rPr b="0" i="0" lang="en-US" sz="440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Boot szektor vírusok</a:t>
            </a:r>
            <a:endParaRPr/>
          </a:p>
        </p:txBody>
      </p:sp>
      <p:sp>
        <p:nvSpPr>
          <p:cNvPr id="132" name="Google Shape;132;p7"/>
          <p:cNvSpPr txBox="1"/>
          <p:nvPr>
            <p:ph idx="1" type="body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 lemezek boot szektorát fertőzik meg.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Fertőzéskor a vírus a lemez egy nem használt részére elmenti a lemez eredeti boot szektorát, azután saját kódját helyezi a boot szektorba.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Ilyen módon a vírus már a lemezzel való első műveletkor, minden más előtt bemásolódik a memóriába, innen pedig már képes más lemezekre terjedni.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20"/>
              <a:buFont typeface="Noto Sans Symbols"/>
              <a:buChar char="■"/>
            </a:pPr>
            <a:r>
              <a:rPr b="0" i="0" lang="en-US" sz="28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Persze, abban az esetben, ha egy lemez írásvédett, a boot vírus nem képes fertőzni. </a:t>
            </a:r>
            <a:endParaRPr/>
          </a:p>
          <a:p>
            <a:pPr indent="-227330" lvl="0" marL="342900" rtl="0" algn="l">
              <a:spcBef>
                <a:spcPts val="560"/>
              </a:spcBef>
              <a:spcAft>
                <a:spcPts val="0"/>
              </a:spcAft>
              <a:buSzPts val="18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intázatos">
  <a:themeElements>
    <a:clrScheme name="Mintázatos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2009-10-27T07:11:33Z</dcterms:created>
  <dc:creator>User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