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9" r:id="rId2"/>
    <p:sldId id="299" r:id="rId3"/>
    <p:sldId id="307" r:id="rId4"/>
    <p:sldId id="308" r:id="rId5"/>
    <p:sldId id="300" r:id="rId6"/>
    <p:sldId id="301" r:id="rId7"/>
    <p:sldId id="302" r:id="rId8"/>
    <p:sldId id="303" r:id="rId9"/>
    <p:sldId id="304" r:id="rId10"/>
    <p:sldId id="305" r:id="rId11"/>
    <p:sldId id="306" r:id="rId12"/>
    <p:sldId id="279" r:id="rId13"/>
    <p:sldId id="280" r:id="rId14"/>
    <p:sldId id="282" r:id="rId15"/>
    <p:sldId id="310" r:id="rId16"/>
    <p:sldId id="311" r:id="rId17"/>
    <p:sldId id="312" r:id="rId18"/>
    <p:sldId id="292" r:id="rId19"/>
    <p:sldId id="293" r:id="rId20"/>
    <p:sldId id="263" r:id="rId21"/>
    <p:sldId id="313" r:id="rId22"/>
    <p:sldId id="287" r:id="rId23"/>
    <p:sldId id="290" r:id="rId24"/>
    <p:sldId id="298" r:id="rId25"/>
    <p:sldId id="264" r:id="rId26"/>
    <p:sldId id="267" r:id="rId27"/>
    <p:sldId id="268" r:id="rId28"/>
    <p:sldId id="269" r:id="rId2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3" autoAdjust="0"/>
    <p:restoredTop sz="94660"/>
  </p:normalViewPr>
  <p:slideViewPr>
    <p:cSldViewPr snapToGrid="0">
      <p:cViewPr varScale="1">
        <p:scale>
          <a:sx n="61" d="100"/>
          <a:sy n="61" d="100"/>
        </p:scale>
        <p:origin x="62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DA4B8-484D-4CFA-BECC-1DFAE643A2A7}" type="datetimeFigureOut">
              <a:rPr lang="hu-HU" smtClean="0"/>
              <a:pPr/>
              <a:t>2018. 10. 07.</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9A621-6CE4-49AB-AC2C-4750F37BE7E8}" type="slidenum">
              <a:rPr lang="hu-HU" smtClean="0"/>
              <a:pPr/>
              <a:t>‹#›</a:t>
            </a:fld>
            <a:endParaRPr lang="hu-HU"/>
          </a:p>
        </p:txBody>
      </p:sp>
    </p:spTree>
    <p:extLst>
      <p:ext uri="{BB962C8B-B14F-4D97-AF65-F5344CB8AC3E}">
        <p14:creationId xmlns:p14="http://schemas.microsoft.com/office/powerpoint/2010/main" val="3671332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BC24CEC-1378-495C-83D3-F1F2B81BA219}" type="slidenum">
              <a:rPr lang="en-GB"/>
              <a:pPr/>
              <a:t>11</a:t>
            </a:fld>
            <a:endParaRPr lang="en-GB"/>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GB" b="1" dirty="0" smtClean="0"/>
              <a:t>Natural Antibodies</a:t>
            </a:r>
            <a:r>
              <a:rPr lang="en-GB" dirty="0" smtClean="0"/>
              <a:t> </a:t>
            </a:r>
          </a:p>
          <a:p>
            <a:pPr eaLnBrk="1" hangingPunct="1"/>
            <a:r>
              <a:rPr lang="en-GB" dirty="0" smtClean="0"/>
              <a:t>Studies on germ-free animals have confirmed that a normal bacterial flora in the gastrointestinal tract are necessary for full development of immunological (lymphatic) tissues in the intestine. Furthermore, the interaction between these immune tissues and intestinal bacteria results in the production of </a:t>
            </a:r>
            <a:r>
              <a:rPr lang="en-GB" b="1" dirty="0" smtClean="0"/>
              <a:t>serum and </a:t>
            </a:r>
            <a:r>
              <a:rPr lang="en-GB" b="1" dirty="0" err="1" smtClean="0"/>
              <a:t>secretory</a:t>
            </a:r>
            <a:r>
              <a:rPr lang="en-GB" b="1" dirty="0" smtClean="0"/>
              <a:t> antibodies</a:t>
            </a:r>
            <a:r>
              <a:rPr lang="en-GB" dirty="0" smtClean="0"/>
              <a:t> that are directed against bacterial antigens. These antibodies probably help protect the host from invasion by its own normal flora, and they can cross react with </a:t>
            </a:r>
            <a:r>
              <a:rPr lang="en-GB" dirty="0" err="1" smtClean="0"/>
              <a:t>antgenically</a:t>
            </a:r>
            <a:r>
              <a:rPr lang="en-GB" dirty="0" smtClean="0"/>
              <a:t>-related pathogens. For example, antibodies against normal </a:t>
            </a:r>
            <a:r>
              <a:rPr lang="en-GB" i="1" dirty="0" smtClean="0"/>
              <a:t>E. coli </a:t>
            </a:r>
            <a:r>
              <a:rPr lang="en-GB" dirty="0" smtClean="0"/>
              <a:t>could react with closely-related pathogenic </a:t>
            </a:r>
            <a:r>
              <a:rPr lang="en-GB" i="1" dirty="0" err="1" smtClean="0"/>
              <a:t>Shigella</a:t>
            </a:r>
            <a:r>
              <a:rPr lang="en-GB" i="1" dirty="0" smtClean="0"/>
              <a:t> </a:t>
            </a:r>
            <a:r>
              <a:rPr lang="en-GB" i="1" dirty="0" err="1" smtClean="0"/>
              <a:t>dysenteriae</a:t>
            </a:r>
            <a:r>
              <a:rPr lang="en-GB" dirty="0" smtClean="0"/>
              <a:t>. These type of antibodies are sometimes called </a:t>
            </a:r>
            <a:r>
              <a:rPr lang="en-GB" b="1" dirty="0" smtClean="0"/>
              <a:t>natural</a:t>
            </a:r>
            <a:r>
              <a:rPr lang="en-GB" dirty="0" smtClean="0"/>
              <a:t> or </a:t>
            </a:r>
            <a:r>
              <a:rPr lang="en-GB" b="1" dirty="0" smtClean="0"/>
              <a:t>cross-reactive antibodies</a:t>
            </a:r>
            <a:r>
              <a:rPr lang="en-GB" dirty="0" smtClean="0"/>
              <a:t> </a:t>
            </a:r>
          </a:p>
          <a:p>
            <a:pPr eaLnBrk="1" hangingPunct="1"/>
            <a:endParaRPr lang="en-GB" dirty="0" smtClean="0"/>
          </a:p>
        </p:txBody>
      </p:sp>
    </p:spTree>
    <p:extLst>
      <p:ext uri="{BB962C8B-B14F-4D97-AF65-F5344CB8AC3E}">
        <p14:creationId xmlns:p14="http://schemas.microsoft.com/office/powerpoint/2010/main" val="1829229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p:cNvSpPr>
            <a:spLocks noGrp="1"/>
          </p:cNvSpPr>
          <p:nvPr>
            <p:ph type="dt" sz="half" idx="10"/>
          </p:nvPr>
        </p:nvSpPr>
        <p:spPr/>
        <p:txBody>
          <a:bodyPr/>
          <a:lstStyle/>
          <a:p>
            <a:fld id="{19CB550F-C90D-42A9-8BA6-B8DA9FC307EE}" type="datetimeFigureOut">
              <a:rPr lang="hu-HU" smtClean="0"/>
              <a:pPr/>
              <a:t>2018. 10. 07.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FB5C805-1179-4C69-8974-A5FCC8B3175D}" type="slidenum">
              <a:rPr lang="hu-HU" smtClean="0"/>
              <a:pPr/>
              <a:t>‹#›</a:t>
            </a:fld>
            <a:endParaRPr lang="hu-HU"/>
          </a:p>
        </p:txBody>
      </p:sp>
    </p:spTree>
    <p:extLst>
      <p:ext uri="{BB962C8B-B14F-4D97-AF65-F5344CB8AC3E}">
        <p14:creationId xmlns:p14="http://schemas.microsoft.com/office/powerpoint/2010/main" val="116626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19CB550F-C90D-42A9-8BA6-B8DA9FC307EE}" type="datetimeFigureOut">
              <a:rPr lang="hu-HU" smtClean="0"/>
              <a:pPr/>
              <a:t>2018. 10. 07.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FB5C805-1179-4C69-8974-A5FCC8B3175D}" type="slidenum">
              <a:rPr lang="hu-HU" smtClean="0"/>
              <a:pPr/>
              <a:t>‹#›</a:t>
            </a:fld>
            <a:endParaRPr lang="hu-HU"/>
          </a:p>
        </p:txBody>
      </p:sp>
    </p:spTree>
    <p:extLst>
      <p:ext uri="{BB962C8B-B14F-4D97-AF65-F5344CB8AC3E}">
        <p14:creationId xmlns:p14="http://schemas.microsoft.com/office/powerpoint/2010/main" val="381133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19CB550F-C90D-42A9-8BA6-B8DA9FC307EE}" type="datetimeFigureOut">
              <a:rPr lang="hu-HU" smtClean="0"/>
              <a:pPr/>
              <a:t>2018. 10. 07.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FB5C805-1179-4C69-8974-A5FCC8B3175D}" type="slidenum">
              <a:rPr lang="hu-HU" smtClean="0"/>
              <a:pPr/>
              <a:t>‹#›</a:t>
            </a:fld>
            <a:endParaRPr lang="hu-HU"/>
          </a:p>
        </p:txBody>
      </p:sp>
    </p:spTree>
    <p:extLst>
      <p:ext uri="{BB962C8B-B14F-4D97-AF65-F5344CB8AC3E}">
        <p14:creationId xmlns:p14="http://schemas.microsoft.com/office/powerpoint/2010/main" val="267973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19CB550F-C90D-42A9-8BA6-B8DA9FC307EE}" type="datetimeFigureOut">
              <a:rPr lang="hu-HU" smtClean="0"/>
              <a:pPr/>
              <a:t>2018. 10. 07.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FB5C805-1179-4C69-8974-A5FCC8B3175D}" type="slidenum">
              <a:rPr lang="hu-HU" smtClean="0"/>
              <a:pPr/>
              <a:t>‹#›</a:t>
            </a:fld>
            <a:endParaRPr lang="hu-HU"/>
          </a:p>
        </p:txBody>
      </p:sp>
    </p:spTree>
    <p:extLst>
      <p:ext uri="{BB962C8B-B14F-4D97-AF65-F5344CB8AC3E}">
        <p14:creationId xmlns:p14="http://schemas.microsoft.com/office/powerpoint/2010/main" val="3421913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19CB550F-C90D-42A9-8BA6-B8DA9FC307EE}" type="datetimeFigureOut">
              <a:rPr lang="hu-HU" smtClean="0"/>
              <a:pPr/>
              <a:t>2018. 10. 07.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FB5C805-1179-4C69-8974-A5FCC8B3175D}" type="slidenum">
              <a:rPr lang="hu-HU" smtClean="0"/>
              <a:pPr/>
              <a:t>‹#›</a:t>
            </a:fld>
            <a:endParaRPr lang="hu-HU"/>
          </a:p>
        </p:txBody>
      </p:sp>
    </p:spTree>
    <p:extLst>
      <p:ext uri="{BB962C8B-B14F-4D97-AF65-F5344CB8AC3E}">
        <p14:creationId xmlns:p14="http://schemas.microsoft.com/office/powerpoint/2010/main" val="315591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19CB550F-C90D-42A9-8BA6-B8DA9FC307EE}" type="datetimeFigureOut">
              <a:rPr lang="hu-HU" smtClean="0"/>
              <a:pPr/>
              <a:t>2018. 10. 07.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FB5C805-1179-4C69-8974-A5FCC8B3175D}" type="slidenum">
              <a:rPr lang="hu-HU" smtClean="0"/>
              <a:pPr/>
              <a:t>‹#›</a:t>
            </a:fld>
            <a:endParaRPr lang="hu-HU"/>
          </a:p>
        </p:txBody>
      </p:sp>
    </p:spTree>
    <p:extLst>
      <p:ext uri="{BB962C8B-B14F-4D97-AF65-F5344CB8AC3E}">
        <p14:creationId xmlns:p14="http://schemas.microsoft.com/office/powerpoint/2010/main" val="404302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19CB550F-C90D-42A9-8BA6-B8DA9FC307EE}" type="datetimeFigureOut">
              <a:rPr lang="hu-HU" smtClean="0"/>
              <a:pPr/>
              <a:t>2018. 10. 07.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FB5C805-1179-4C69-8974-A5FCC8B3175D}" type="slidenum">
              <a:rPr lang="hu-HU" smtClean="0"/>
              <a:pPr/>
              <a:t>‹#›</a:t>
            </a:fld>
            <a:endParaRPr lang="hu-HU"/>
          </a:p>
        </p:txBody>
      </p:sp>
    </p:spTree>
    <p:extLst>
      <p:ext uri="{BB962C8B-B14F-4D97-AF65-F5344CB8AC3E}">
        <p14:creationId xmlns:p14="http://schemas.microsoft.com/office/powerpoint/2010/main" val="383607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19CB550F-C90D-42A9-8BA6-B8DA9FC307EE}" type="datetimeFigureOut">
              <a:rPr lang="hu-HU" smtClean="0"/>
              <a:pPr/>
              <a:t>2018. 10. 07.</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FB5C805-1179-4C69-8974-A5FCC8B3175D}" type="slidenum">
              <a:rPr lang="hu-HU" smtClean="0"/>
              <a:pPr/>
              <a:t>‹#›</a:t>
            </a:fld>
            <a:endParaRPr lang="hu-HU"/>
          </a:p>
        </p:txBody>
      </p:sp>
    </p:spTree>
    <p:extLst>
      <p:ext uri="{BB962C8B-B14F-4D97-AF65-F5344CB8AC3E}">
        <p14:creationId xmlns:p14="http://schemas.microsoft.com/office/powerpoint/2010/main" val="3428503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19CB550F-C90D-42A9-8BA6-B8DA9FC307EE}" type="datetimeFigureOut">
              <a:rPr lang="hu-HU" smtClean="0"/>
              <a:pPr/>
              <a:t>2018. 10. 07.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FB5C805-1179-4C69-8974-A5FCC8B3175D}" type="slidenum">
              <a:rPr lang="hu-HU" smtClean="0"/>
              <a:pPr/>
              <a:t>‹#›</a:t>
            </a:fld>
            <a:endParaRPr lang="hu-HU"/>
          </a:p>
        </p:txBody>
      </p:sp>
    </p:spTree>
    <p:extLst>
      <p:ext uri="{BB962C8B-B14F-4D97-AF65-F5344CB8AC3E}">
        <p14:creationId xmlns:p14="http://schemas.microsoft.com/office/powerpoint/2010/main" val="343038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19CB550F-C90D-42A9-8BA6-B8DA9FC307EE}" type="datetimeFigureOut">
              <a:rPr lang="hu-HU" smtClean="0"/>
              <a:pPr/>
              <a:t>2018. 10. 07.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FB5C805-1179-4C69-8974-A5FCC8B3175D}" type="slidenum">
              <a:rPr lang="hu-HU" smtClean="0"/>
              <a:pPr/>
              <a:t>‹#›</a:t>
            </a:fld>
            <a:endParaRPr lang="hu-HU"/>
          </a:p>
        </p:txBody>
      </p:sp>
    </p:spTree>
    <p:extLst>
      <p:ext uri="{BB962C8B-B14F-4D97-AF65-F5344CB8AC3E}">
        <p14:creationId xmlns:p14="http://schemas.microsoft.com/office/powerpoint/2010/main" val="181916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19CB550F-C90D-42A9-8BA6-B8DA9FC307EE}" type="datetimeFigureOut">
              <a:rPr lang="hu-HU" smtClean="0"/>
              <a:pPr/>
              <a:t>2018. 10. 07.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FB5C805-1179-4C69-8974-A5FCC8B3175D}" type="slidenum">
              <a:rPr lang="hu-HU" smtClean="0"/>
              <a:pPr/>
              <a:t>‹#›</a:t>
            </a:fld>
            <a:endParaRPr lang="hu-HU"/>
          </a:p>
        </p:txBody>
      </p:sp>
    </p:spTree>
    <p:extLst>
      <p:ext uri="{BB962C8B-B14F-4D97-AF65-F5344CB8AC3E}">
        <p14:creationId xmlns:p14="http://schemas.microsoft.com/office/powerpoint/2010/main" val="3547620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B550F-C90D-42A9-8BA6-B8DA9FC307EE}" type="datetimeFigureOut">
              <a:rPr lang="hu-HU" smtClean="0"/>
              <a:pPr/>
              <a:t>2018. 10. 07.</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5C805-1179-4C69-8974-A5FCC8B3175D}" type="slidenum">
              <a:rPr lang="hu-HU" smtClean="0"/>
              <a:pPr/>
              <a:t>‹#›</a:t>
            </a:fld>
            <a:endParaRPr lang="hu-HU"/>
          </a:p>
        </p:txBody>
      </p:sp>
    </p:spTree>
    <p:extLst>
      <p:ext uri="{BB962C8B-B14F-4D97-AF65-F5344CB8AC3E}">
        <p14:creationId xmlns:p14="http://schemas.microsoft.com/office/powerpoint/2010/main" val="1993499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ermicidlampa.hu/alkalmazasok/tojas_fertotlenite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play.kahoot.it/#/?quizId=834597d6-42c9-4a75-964c-6d6b579157ea"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hu.wikipedia.org/wiki/F%C3%A1jl:Cutaneous_anthrax_lesion_on_the_neck._PHIL_1934_lores.jpg"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hu.wikipedia.org/wiki/Nyirokcsom%C3%B3" TargetMode="External"/><Relationship Id="rId2" Type="http://schemas.openxmlformats.org/officeDocument/2006/relationships/hyperlink" Target="http://hu.wikipedia.org/w/index.php?title=Patk%C3%A1nybolha&amp;action=edit&amp;redlink=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hu.wikipedia.org/w/index.php?title=Penicillium_notatum&amp;action=edit&amp;redlink=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szegedivizmu.hu/ceginformacio/tevekenysegi_kor/biogaz_termeles_es_hasznositas/"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www.tankonyvtar.hu/hu/tartalom/tamop412A/2011_0025_bio_1/ch08s04.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Szám(m)</a:t>
            </a:r>
            <a:r>
              <a:rPr lang="hu-HU" dirty="0" err="1" smtClean="0"/>
              <a:t>isztika</a:t>
            </a:r>
            <a:r>
              <a:rPr lang="hu-HU" dirty="0" smtClean="0"/>
              <a:t>…</a:t>
            </a:r>
            <a:endParaRPr lang="hu-HU" dirty="0"/>
          </a:p>
        </p:txBody>
      </p:sp>
      <p:sp>
        <p:nvSpPr>
          <p:cNvPr id="3" name="Tartalom helye 2"/>
          <p:cNvSpPr>
            <a:spLocks noGrp="1"/>
          </p:cNvSpPr>
          <p:nvPr>
            <p:ph idx="1"/>
          </p:nvPr>
        </p:nvSpPr>
        <p:spPr/>
        <p:txBody>
          <a:bodyPr>
            <a:normAutofit fontScale="92500"/>
          </a:bodyPr>
          <a:lstStyle/>
          <a:p>
            <a:r>
              <a:rPr lang="hu-HU" dirty="0" smtClean="0"/>
              <a:t>Jelenlegi ismereteink szerint hozzávetőlegesen 2,5·10</a:t>
            </a:r>
            <a:r>
              <a:rPr lang="hu-HU" baseline="30000" dirty="0" smtClean="0"/>
              <a:t>30</a:t>
            </a:r>
            <a:r>
              <a:rPr lang="hu-HU" dirty="0" smtClean="0"/>
              <a:t> baktérium él bolygónkon</a:t>
            </a:r>
          </a:p>
          <a:p>
            <a:r>
              <a:rPr lang="hu-HU" dirty="0" smtClean="0"/>
              <a:t>legalább néhány nagyságrenddel nagyobb a bolygónkat benépesítő baktériumok száma, mint ahány csillag található az egész Világegyetemben</a:t>
            </a:r>
            <a:endParaRPr lang="hu-HU" i="1" dirty="0" smtClean="0"/>
          </a:p>
          <a:p>
            <a:r>
              <a:rPr lang="hu-HU" i="1" dirty="0" smtClean="0"/>
              <a:t>Az emberi test körülbelül 10 </a:t>
            </a:r>
            <a:r>
              <a:rPr lang="hu-HU" i="1" baseline="30000" dirty="0" smtClean="0"/>
              <a:t>13 </a:t>
            </a:r>
            <a:r>
              <a:rPr lang="hu-HU" i="1" dirty="0" smtClean="0"/>
              <a:t>darab sejtből épül fel, azonban rajta és/vagy benne 10 </a:t>
            </a:r>
            <a:r>
              <a:rPr lang="hu-HU" i="1" baseline="30000" dirty="0" smtClean="0"/>
              <a:t>14</a:t>
            </a:r>
            <a:r>
              <a:rPr lang="hu-HU" i="1" dirty="0" smtClean="0"/>
              <a:t>darab mikroorganizmus él.</a:t>
            </a:r>
          </a:p>
          <a:p>
            <a:r>
              <a:rPr lang="hu-HU" i="1" dirty="0" smtClean="0"/>
              <a:t>Így </a:t>
            </a:r>
            <a:r>
              <a:rPr lang="hu-HU" dirty="0" smtClean="0"/>
              <a:t>a baktériumok génjeinek száma legalább százszor nagyobb, mint az emberi gének száma</a:t>
            </a:r>
            <a:endParaRPr lang="hu-HU" i="1" dirty="0" smtClean="0"/>
          </a:p>
          <a:p>
            <a:r>
              <a:rPr lang="hu-HU" dirty="0" smtClean="0"/>
              <a:t>a több embert párhuzamosan vizsgáló kutatások során összesen több mint 600 fajt azonosítottak a szájüregbe…</a:t>
            </a:r>
            <a:endParaRPr lang="hu-HU" i="1" dirty="0" smtClean="0"/>
          </a:p>
          <a:p>
            <a:endParaRPr lang="hu-HU" dirty="0"/>
          </a:p>
        </p:txBody>
      </p:sp>
    </p:spTree>
    <p:extLst>
      <p:ext uri="{BB962C8B-B14F-4D97-AF65-F5344CB8AC3E}">
        <p14:creationId xmlns:p14="http://schemas.microsoft.com/office/powerpoint/2010/main" val="243166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ox(i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ox(in)">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914400" y="685801"/>
            <a:ext cx="10769600" cy="4832092"/>
          </a:xfrm>
          <a:prstGeom prst="rect">
            <a:avLst/>
          </a:prstGeom>
          <a:noFill/>
          <a:ln w="9525">
            <a:noFill/>
            <a:miter lim="800000"/>
            <a:headEnd/>
            <a:tailEnd/>
          </a:ln>
        </p:spPr>
        <p:txBody>
          <a:bodyPr>
            <a:spAutoFit/>
          </a:bodyPr>
          <a:lstStyle/>
          <a:p>
            <a:pPr marL="342900" indent="-342900" algn="just"/>
            <a:endParaRPr lang="hu-HU" sz="2800" dirty="0">
              <a:latin typeface="Comic Sans MS" pitchFamily="66" charset="0"/>
            </a:endParaRPr>
          </a:p>
          <a:p>
            <a:pPr marL="342900" indent="-342900" algn="just"/>
            <a:r>
              <a:rPr lang="hu-HU" sz="2800" dirty="0" smtClean="0">
                <a:latin typeface="Comic Sans MS" pitchFamily="66" charset="0"/>
              </a:rPr>
              <a:t>1. </a:t>
            </a:r>
            <a:r>
              <a:rPr lang="hu-HU" sz="2800" dirty="0">
                <a:latin typeface="Comic Sans MS" pitchFamily="66" charset="0"/>
              </a:rPr>
              <a:t>Táplálék </a:t>
            </a:r>
            <a:r>
              <a:rPr lang="hu-HU" sz="2800" dirty="0" smtClean="0">
                <a:latin typeface="Comic Sans MS" pitchFamily="66" charset="0"/>
              </a:rPr>
              <a:t>elemek gyártása:</a:t>
            </a:r>
          </a:p>
          <a:p>
            <a:pPr marL="342900" indent="-342900" algn="just"/>
            <a:endParaRPr lang="hu-HU" sz="2800" dirty="0">
              <a:latin typeface="Comic Sans MS" pitchFamily="66" charset="0"/>
            </a:endParaRPr>
          </a:p>
          <a:p>
            <a:pPr marL="895350" indent="-342900" algn="just">
              <a:buFontTx/>
              <a:buChar char="-"/>
            </a:pPr>
            <a:r>
              <a:rPr lang="hu-HU" sz="2800" dirty="0" smtClean="0">
                <a:latin typeface="Comic Sans MS" pitchFamily="66" charset="0"/>
              </a:rPr>
              <a:t>Vitaminok</a:t>
            </a:r>
            <a:r>
              <a:rPr lang="hu-HU" sz="2800" dirty="0">
                <a:latin typeface="Comic Sans MS" pitchFamily="66" charset="0"/>
              </a:rPr>
              <a:t>: </a:t>
            </a:r>
            <a:r>
              <a:rPr lang="hu-HU" sz="2800" u="sng" dirty="0">
                <a:latin typeface="Comic Sans MS" pitchFamily="66" charset="0"/>
              </a:rPr>
              <a:t>K-vitamin</a:t>
            </a:r>
            <a:r>
              <a:rPr lang="hu-HU" sz="2800" dirty="0">
                <a:latin typeface="Comic Sans MS" pitchFamily="66" charset="0"/>
              </a:rPr>
              <a:t>, </a:t>
            </a:r>
            <a:r>
              <a:rPr lang="hu-HU" sz="2800" u="sng" dirty="0" smtClean="0">
                <a:latin typeface="Comic Sans MS" pitchFamily="66" charset="0"/>
              </a:rPr>
              <a:t>folsav</a:t>
            </a:r>
            <a:r>
              <a:rPr lang="hu-HU" sz="2800" dirty="0" smtClean="0">
                <a:latin typeface="Comic Sans MS" pitchFamily="66" charset="0"/>
              </a:rPr>
              <a:t>, </a:t>
            </a:r>
            <a:r>
              <a:rPr lang="hu-HU" sz="2800" u="sng" dirty="0" err="1" smtClean="0">
                <a:latin typeface="Comic Sans MS" pitchFamily="66" charset="0"/>
              </a:rPr>
              <a:t>biotin</a:t>
            </a:r>
            <a:endParaRPr lang="hu-HU" sz="2800" u="sng" dirty="0" smtClean="0">
              <a:latin typeface="Comic Sans MS" pitchFamily="66" charset="0"/>
            </a:endParaRPr>
          </a:p>
          <a:p>
            <a:pPr marL="342900" indent="-342900" algn="just">
              <a:buFontTx/>
              <a:buChar char="-"/>
            </a:pPr>
            <a:endParaRPr lang="hu-HU" sz="2800" dirty="0" smtClean="0">
              <a:latin typeface="Comic Sans MS" pitchFamily="66" charset="0"/>
            </a:endParaRPr>
          </a:p>
          <a:p>
            <a:pPr marL="342900" indent="-342900" algn="just"/>
            <a:r>
              <a:rPr lang="hu-HU" sz="2800" dirty="0" smtClean="0">
                <a:latin typeface="Comic Sans MS" pitchFamily="66" charset="0"/>
              </a:rPr>
              <a:t>2. Tápanyagok lebontása</a:t>
            </a:r>
            <a:endParaRPr lang="hu-HU" sz="2800" dirty="0">
              <a:latin typeface="Comic Sans MS" pitchFamily="66" charset="0"/>
            </a:endParaRPr>
          </a:p>
          <a:p>
            <a:pPr marL="895350" indent="-342900" algn="just">
              <a:buFontTx/>
              <a:buChar char="-"/>
            </a:pPr>
            <a:r>
              <a:rPr lang="hu-HU" sz="2800" dirty="0" smtClean="0">
                <a:latin typeface="Comic Sans MS" pitchFamily="66" charset="0"/>
              </a:rPr>
              <a:t>Számos </a:t>
            </a:r>
            <a:r>
              <a:rPr lang="hu-HU" sz="2800" dirty="0">
                <a:latin typeface="Comic Sans MS" pitchFamily="66" charset="0"/>
              </a:rPr>
              <a:t>összetett szénhidrátot az ember nem tud megemészteni, </a:t>
            </a:r>
            <a:r>
              <a:rPr lang="hu-HU" sz="2800" dirty="0" smtClean="0">
                <a:latin typeface="Comic Sans MS" pitchFamily="66" charset="0"/>
              </a:rPr>
              <a:t>ezeket </a:t>
            </a:r>
            <a:r>
              <a:rPr lang="hu-HU" sz="2800" dirty="0">
                <a:latin typeface="Comic Sans MS" pitchFamily="66" charset="0"/>
              </a:rPr>
              <a:t>a mikrobák bontják </a:t>
            </a:r>
            <a:r>
              <a:rPr lang="hu-HU" sz="2800" dirty="0" smtClean="0">
                <a:latin typeface="Comic Sans MS" pitchFamily="66" charset="0"/>
              </a:rPr>
              <a:t>le</a:t>
            </a:r>
          </a:p>
          <a:p>
            <a:pPr marL="342900" indent="-342900" algn="just">
              <a:buFontTx/>
              <a:buChar char="-"/>
            </a:pPr>
            <a:endParaRPr lang="hu-HU" sz="2800" dirty="0" smtClean="0">
              <a:latin typeface="Comic Sans MS" pitchFamily="66" charset="0"/>
            </a:endParaRPr>
          </a:p>
          <a:p>
            <a:pPr marL="342900" indent="-342900" algn="just"/>
            <a:r>
              <a:rPr lang="hu-HU" sz="2800" dirty="0" smtClean="0">
                <a:latin typeface="Comic Sans MS" pitchFamily="66" charset="0"/>
              </a:rPr>
              <a:t>3. Normál bélmozgás elősegítése</a:t>
            </a:r>
            <a:endParaRPr lang="hu-HU" sz="2800" dirty="0">
              <a:latin typeface="Comic Sans MS" pitchFamily="66" charset="0"/>
            </a:endParaRPr>
          </a:p>
          <a:p>
            <a:pPr marL="342900" indent="-342900" algn="just"/>
            <a:endParaRPr lang="en-US" sz="2800" dirty="0">
              <a:latin typeface="Comic Sans MS" pitchFamily="66" charset="0"/>
            </a:endParaRPr>
          </a:p>
        </p:txBody>
      </p:sp>
      <p:sp>
        <p:nvSpPr>
          <p:cNvPr id="3" name="Text Box 3"/>
          <p:cNvSpPr txBox="1">
            <a:spLocks noChangeArrowheads="1"/>
          </p:cNvSpPr>
          <p:nvPr/>
        </p:nvSpPr>
        <p:spPr bwMode="auto">
          <a:xfrm>
            <a:off x="2997950" y="209550"/>
            <a:ext cx="6050054" cy="707886"/>
          </a:xfrm>
          <a:prstGeom prst="rect">
            <a:avLst/>
          </a:prstGeom>
          <a:solidFill>
            <a:srgbClr val="B2B2B2"/>
          </a:solidFill>
          <a:ln w="9525">
            <a:noFill/>
            <a:miter lim="800000"/>
            <a:headEnd/>
            <a:tailEnd/>
          </a:ln>
        </p:spPr>
        <p:txBody>
          <a:bodyPr wrap="none">
            <a:spAutoFit/>
          </a:bodyPr>
          <a:lstStyle/>
          <a:p>
            <a:pPr algn="ctr"/>
            <a:r>
              <a:rPr lang="hu-HU" sz="4000" dirty="0" smtClean="0">
                <a:latin typeface="Comic Sans MS" pitchFamily="66" charset="0"/>
              </a:rPr>
              <a:t>6. Saját </a:t>
            </a:r>
            <a:r>
              <a:rPr lang="hu-HU" sz="4000" dirty="0">
                <a:latin typeface="Comic Sans MS" pitchFamily="66" charset="0"/>
              </a:rPr>
              <a:t>mikroba </a:t>
            </a:r>
            <a:r>
              <a:rPr lang="hu-HU" sz="4000" dirty="0" smtClean="0">
                <a:latin typeface="Comic Sans MS" pitchFamily="66" charset="0"/>
              </a:rPr>
              <a:t>flóránk</a:t>
            </a:r>
            <a:endParaRPr lang="en-GB" sz="4000" dirty="0">
              <a:latin typeface="Comic Sans MS" pitchFamily="66" charset="0"/>
            </a:endParaRPr>
          </a:p>
        </p:txBody>
      </p:sp>
    </p:spTree>
    <p:extLst>
      <p:ext uri="{BB962C8B-B14F-4D97-AF65-F5344CB8AC3E}">
        <p14:creationId xmlns:p14="http://schemas.microsoft.com/office/powerpoint/2010/main" val="18610508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Effect transition="in" filter="box(in)">
                                      <p:cBhvr>
                                        <p:cTn id="7" dur="500"/>
                                        <p:tgtEl>
                                          <p:spTgt spid="10242">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242">
                                            <p:txEl>
                                              <p:pRg st="3" end="3"/>
                                            </p:txEl>
                                          </p:spTgt>
                                        </p:tgtEl>
                                        <p:attrNameLst>
                                          <p:attrName>style.visibility</p:attrName>
                                        </p:attrNameLst>
                                      </p:cBhvr>
                                      <p:to>
                                        <p:strVal val="visible"/>
                                      </p:to>
                                    </p:set>
                                    <p:animEffect transition="in" filter="box(in)">
                                      <p:cBhvr>
                                        <p:cTn id="10" dur="500"/>
                                        <p:tgtEl>
                                          <p:spTgt spid="1024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0242">
                                            <p:txEl>
                                              <p:pRg st="5" end="5"/>
                                            </p:txEl>
                                          </p:spTgt>
                                        </p:tgtEl>
                                        <p:attrNameLst>
                                          <p:attrName>style.visibility</p:attrName>
                                        </p:attrNameLst>
                                      </p:cBhvr>
                                      <p:to>
                                        <p:strVal val="visible"/>
                                      </p:to>
                                    </p:set>
                                    <p:animEffect transition="in" filter="box(in)">
                                      <p:cBhvr>
                                        <p:cTn id="15" dur="500"/>
                                        <p:tgtEl>
                                          <p:spTgt spid="10242">
                                            <p:txEl>
                                              <p:pRg st="5" end="5"/>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0242">
                                            <p:txEl>
                                              <p:pRg st="6" end="6"/>
                                            </p:txEl>
                                          </p:spTgt>
                                        </p:tgtEl>
                                        <p:attrNameLst>
                                          <p:attrName>style.visibility</p:attrName>
                                        </p:attrNameLst>
                                      </p:cBhvr>
                                      <p:to>
                                        <p:strVal val="visible"/>
                                      </p:to>
                                    </p:set>
                                    <p:animEffect transition="in" filter="box(in)">
                                      <p:cBhvr>
                                        <p:cTn id="18" dur="500"/>
                                        <p:tgtEl>
                                          <p:spTgt spid="1024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0242">
                                            <p:txEl>
                                              <p:pRg st="8" end="8"/>
                                            </p:txEl>
                                          </p:spTgt>
                                        </p:tgtEl>
                                        <p:attrNameLst>
                                          <p:attrName>style.visibility</p:attrName>
                                        </p:attrNameLst>
                                      </p:cBhvr>
                                      <p:to>
                                        <p:strVal val="visible"/>
                                      </p:to>
                                    </p:set>
                                    <p:animEffect transition="in" filter="box(in)">
                                      <p:cBhvr>
                                        <p:cTn id="23" dur="500"/>
                                        <p:tgtEl>
                                          <p:spTgt spid="102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69462" y="1939159"/>
            <a:ext cx="11480800" cy="2893100"/>
          </a:xfrm>
          <a:prstGeom prst="rect">
            <a:avLst/>
          </a:prstGeom>
          <a:noFill/>
          <a:ln w="9525">
            <a:noFill/>
            <a:miter lim="800000"/>
            <a:headEnd/>
            <a:tailEnd/>
          </a:ln>
        </p:spPr>
        <p:txBody>
          <a:bodyPr>
            <a:spAutoFit/>
          </a:bodyPr>
          <a:lstStyle/>
          <a:p>
            <a:pPr marL="514350" indent="-514350" algn="just">
              <a:spcBef>
                <a:spcPct val="50000"/>
              </a:spcBef>
            </a:pPr>
            <a:r>
              <a:rPr lang="hu-HU" sz="2800" dirty="0" smtClean="0">
                <a:latin typeface="Comic Sans MS" pitchFamily="66" charset="0"/>
              </a:rPr>
              <a:t>4. Mikrobák </a:t>
            </a:r>
            <a:r>
              <a:rPr lang="hu-HU" sz="2800" dirty="0">
                <a:latin typeface="Comic Sans MS" pitchFamily="66" charset="0"/>
              </a:rPr>
              <a:t>stimulálják az immunrendszert, </a:t>
            </a:r>
            <a:r>
              <a:rPr lang="hu-HU" sz="2800" dirty="0" smtClean="0">
                <a:latin typeface="Comic Sans MS" pitchFamily="66" charset="0"/>
              </a:rPr>
              <a:t>a nyálkahártyán maradva nem </a:t>
            </a:r>
            <a:r>
              <a:rPr lang="hu-HU" sz="2800" dirty="0">
                <a:latin typeface="Comic Sans MS" pitchFamily="66" charset="0"/>
              </a:rPr>
              <a:t>okoznak kóros </a:t>
            </a:r>
            <a:r>
              <a:rPr lang="hu-HU" sz="2800" dirty="0" smtClean="0">
                <a:latin typeface="Comic Sans MS" pitchFamily="66" charset="0"/>
              </a:rPr>
              <a:t>elváltozásokat</a:t>
            </a:r>
          </a:p>
          <a:p>
            <a:pPr marL="514350" indent="-514350" algn="just">
              <a:spcBef>
                <a:spcPct val="50000"/>
              </a:spcBef>
              <a:buAutoNum type="arabicPeriod"/>
            </a:pPr>
            <a:endParaRPr lang="hu-HU" sz="2800" dirty="0">
              <a:latin typeface="Comic Sans MS" pitchFamily="66" charset="0"/>
            </a:endParaRPr>
          </a:p>
          <a:p>
            <a:pPr algn="just">
              <a:spcBef>
                <a:spcPct val="50000"/>
              </a:spcBef>
            </a:pPr>
            <a:r>
              <a:rPr lang="hu-HU" sz="2800" dirty="0" smtClean="0">
                <a:latin typeface="Comic Sans MS" pitchFamily="66" charset="0"/>
              </a:rPr>
              <a:t>5. Mechanikai védelem </a:t>
            </a:r>
            <a:r>
              <a:rPr lang="hu-HU" sz="2800" dirty="0">
                <a:latin typeface="Comic Sans MS" pitchFamily="66" charset="0"/>
              </a:rPr>
              <a:t>a kórokozókkal szemben</a:t>
            </a:r>
          </a:p>
          <a:p>
            <a:pPr algn="just">
              <a:spcBef>
                <a:spcPct val="50000"/>
              </a:spcBef>
            </a:pPr>
            <a:endParaRPr lang="hu-HU" sz="2800" dirty="0">
              <a:latin typeface="Comic Sans MS" pitchFamily="66" charset="0"/>
            </a:endParaRPr>
          </a:p>
        </p:txBody>
      </p:sp>
    </p:spTree>
    <p:extLst>
      <p:ext uri="{BB962C8B-B14F-4D97-AF65-F5344CB8AC3E}">
        <p14:creationId xmlns:p14="http://schemas.microsoft.com/office/powerpoint/2010/main" val="224060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Effect transition="in" filter="box(in)">
                                      <p:cBhvr>
                                        <p:cTn id="7" dur="500"/>
                                        <p:tgtEl>
                                          <p:spTgt spid="30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4">
                                            <p:txEl>
                                              <p:pRg st="2" end="2"/>
                                            </p:txEl>
                                          </p:spTgt>
                                        </p:tgtEl>
                                        <p:attrNameLst>
                                          <p:attrName>style.visibility</p:attrName>
                                        </p:attrNameLst>
                                      </p:cBhvr>
                                      <p:to>
                                        <p:strVal val="visible"/>
                                      </p:to>
                                    </p:set>
                                    <p:animEffect transition="in" filter="box(in)">
                                      <p:cBhvr>
                                        <p:cTn id="12" dur="500"/>
                                        <p:tgtEl>
                                          <p:spTgt spid="30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267200" y="158750"/>
            <a:ext cx="2122697" cy="430887"/>
          </a:xfrm>
          <a:prstGeom prst="rect">
            <a:avLst/>
          </a:prstGeom>
          <a:solidFill>
            <a:srgbClr val="B2B2B2"/>
          </a:solidFill>
          <a:ln w="9525">
            <a:noFill/>
            <a:miter lim="800000"/>
            <a:headEnd/>
            <a:tailEnd/>
          </a:ln>
        </p:spPr>
        <p:txBody>
          <a:bodyPr wrap="none">
            <a:spAutoFit/>
          </a:bodyPr>
          <a:lstStyle/>
          <a:p>
            <a:r>
              <a:rPr lang="en-US" sz="2200">
                <a:latin typeface="Comic Sans MS" pitchFamily="66" charset="0"/>
              </a:rPr>
              <a:t>B</a:t>
            </a:r>
            <a:r>
              <a:rPr lang="hu-HU" sz="2200">
                <a:latin typeface="Comic Sans MS" pitchFamily="66" charset="0"/>
              </a:rPr>
              <a:t>ŐR (kb. 2 m</a:t>
            </a:r>
            <a:r>
              <a:rPr lang="hu-HU" sz="2200" baseline="30000">
                <a:latin typeface="Comic Sans MS" pitchFamily="66" charset="0"/>
              </a:rPr>
              <a:t>2</a:t>
            </a:r>
            <a:r>
              <a:rPr lang="hu-HU" sz="2200">
                <a:latin typeface="Comic Sans MS" pitchFamily="66" charset="0"/>
              </a:rPr>
              <a:t>)</a:t>
            </a:r>
            <a:endParaRPr lang="en-US" sz="2200">
              <a:latin typeface="Comic Sans MS" pitchFamily="66" charset="0"/>
            </a:endParaRPr>
          </a:p>
        </p:txBody>
      </p:sp>
      <p:sp>
        <p:nvSpPr>
          <p:cNvPr id="12291" name="Text Box 3"/>
          <p:cNvSpPr txBox="1">
            <a:spLocks noChangeArrowheads="1"/>
          </p:cNvSpPr>
          <p:nvPr/>
        </p:nvSpPr>
        <p:spPr bwMode="auto">
          <a:xfrm>
            <a:off x="491067" y="902524"/>
            <a:ext cx="6570133" cy="3370153"/>
          </a:xfrm>
          <a:prstGeom prst="rect">
            <a:avLst/>
          </a:prstGeom>
          <a:noFill/>
          <a:ln w="9525">
            <a:noFill/>
            <a:miter lim="800000"/>
            <a:headEnd/>
            <a:tailEnd/>
          </a:ln>
        </p:spPr>
        <p:txBody>
          <a:bodyPr wrap="square">
            <a:spAutoFit/>
          </a:bodyPr>
          <a:lstStyle/>
          <a:p>
            <a:pPr>
              <a:spcBef>
                <a:spcPct val="50000"/>
              </a:spcBef>
            </a:pPr>
            <a:endParaRPr lang="hu-HU" sz="2800" b="0" dirty="0">
              <a:solidFill>
                <a:srgbClr val="FF0000"/>
              </a:solidFill>
              <a:latin typeface="Comic Sans MS" pitchFamily="66" charset="0"/>
            </a:endParaRPr>
          </a:p>
          <a:p>
            <a:r>
              <a:rPr lang="en-GB" sz="2800" i="1" dirty="0">
                <a:solidFill>
                  <a:srgbClr val="FF0000"/>
                </a:solidFill>
                <a:latin typeface="Comic Sans MS" pitchFamily="66" charset="0"/>
              </a:rPr>
              <a:t>S</a:t>
            </a:r>
            <a:r>
              <a:rPr lang="hu-HU" sz="2800" i="1" dirty="0" err="1">
                <a:solidFill>
                  <a:srgbClr val="FF0000"/>
                </a:solidFill>
                <a:latin typeface="Comic Sans MS" pitchFamily="66" charset="0"/>
              </a:rPr>
              <a:t>taphylococcus</a:t>
            </a:r>
            <a:r>
              <a:rPr lang="en-GB" sz="2800" i="1" dirty="0">
                <a:solidFill>
                  <a:srgbClr val="FF0000"/>
                </a:solidFill>
                <a:latin typeface="Comic Sans MS" pitchFamily="66" charset="0"/>
              </a:rPr>
              <a:t> </a:t>
            </a:r>
            <a:r>
              <a:rPr lang="en-GB" sz="2800" i="1" dirty="0" err="1">
                <a:solidFill>
                  <a:srgbClr val="FF0000"/>
                </a:solidFill>
                <a:latin typeface="Comic Sans MS" pitchFamily="66" charset="0"/>
              </a:rPr>
              <a:t>epidermidis</a:t>
            </a:r>
            <a:r>
              <a:rPr lang="en-GB" sz="2800" dirty="0">
                <a:solidFill>
                  <a:srgbClr val="FF0000"/>
                </a:solidFill>
                <a:latin typeface="Comic Sans MS" pitchFamily="66" charset="0"/>
              </a:rPr>
              <a:t> </a:t>
            </a:r>
            <a:r>
              <a:rPr lang="hu-HU" sz="2800" dirty="0">
                <a:solidFill>
                  <a:srgbClr val="FF0000"/>
                </a:solidFill>
                <a:latin typeface="Comic Sans MS" pitchFamily="66" charset="0"/>
              </a:rPr>
              <a:t>a legfőbb bőrlakó</a:t>
            </a:r>
          </a:p>
          <a:p>
            <a:endParaRPr lang="hu-HU" sz="2800" i="1" dirty="0">
              <a:solidFill>
                <a:srgbClr val="FF0000"/>
              </a:solidFill>
              <a:latin typeface="Comic Sans MS" pitchFamily="66" charset="0"/>
            </a:endParaRPr>
          </a:p>
          <a:p>
            <a:r>
              <a:rPr lang="en-GB" sz="2800" i="1" dirty="0">
                <a:solidFill>
                  <a:srgbClr val="FF0000"/>
                </a:solidFill>
                <a:latin typeface="Comic Sans MS" pitchFamily="66" charset="0"/>
              </a:rPr>
              <a:t>Staphylococcus </a:t>
            </a:r>
            <a:r>
              <a:rPr lang="en-GB" sz="2800" i="1" dirty="0" err="1" smtClean="0">
                <a:solidFill>
                  <a:srgbClr val="FF0000"/>
                </a:solidFill>
                <a:latin typeface="Comic Sans MS" pitchFamily="66" charset="0"/>
              </a:rPr>
              <a:t>aureus</a:t>
            </a:r>
            <a:endParaRPr lang="hu-HU" sz="2800" i="1" dirty="0" smtClean="0">
              <a:solidFill>
                <a:srgbClr val="FF0000"/>
              </a:solidFill>
              <a:latin typeface="Comic Sans MS" pitchFamily="66" charset="0"/>
            </a:endParaRPr>
          </a:p>
          <a:p>
            <a:endParaRPr lang="hu-HU" sz="2800" i="1" dirty="0">
              <a:solidFill>
                <a:srgbClr val="FF0000"/>
              </a:solidFill>
              <a:latin typeface="Comic Sans MS" pitchFamily="66" charset="0"/>
            </a:endParaRPr>
          </a:p>
          <a:p>
            <a:pPr>
              <a:spcBef>
                <a:spcPct val="50000"/>
              </a:spcBef>
            </a:pPr>
            <a:endParaRPr lang="hu-HU" sz="1800" dirty="0">
              <a:solidFill>
                <a:srgbClr val="FF0000"/>
              </a:solidFill>
              <a:latin typeface="Comic Sans MS" pitchFamily="66" charset="0"/>
            </a:endParaRPr>
          </a:p>
          <a:p>
            <a:pPr algn="ctr"/>
            <a:endParaRPr lang="hu-HU" sz="1800" dirty="0">
              <a:solidFill>
                <a:srgbClr val="FF0000"/>
              </a:solidFill>
              <a:latin typeface="Comic Sans MS" pitchFamily="66" charset="0"/>
            </a:endParaRPr>
          </a:p>
        </p:txBody>
      </p:sp>
      <p:grpSp>
        <p:nvGrpSpPr>
          <p:cNvPr id="2" name="Group 18"/>
          <p:cNvGrpSpPr>
            <a:grpSpLocks/>
          </p:cNvGrpSpPr>
          <p:nvPr/>
        </p:nvGrpSpPr>
        <p:grpSpPr bwMode="auto">
          <a:xfrm>
            <a:off x="6553200" y="2195513"/>
            <a:ext cx="5689602" cy="2883427"/>
            <a:chOff x="3531" y="1383"/>
            <a:chExt cx="2253" cy="1137"/>
          </a:xfrm>
        </p:grpSpPr>
        <p:pic>
          <p:nvPicPr>
            <p:cNvPr id="12294" name="Picture 5" descr="nfS"/>
            <p:cNvPicPr>
              <a:picLocks noChangeAspect="1" noChangeArrowheads="1"/>
            </p:cNvPicPr>
            <p:nvPr/>
          </p:nvPicPr>
          <p:blipFill>
            <a:blip r:embed="rId2" cstate="print"/>
            <a:srcRect/>
            <a:stretch>
              <a:fillRect/>
            </a:stretch>
          </p:blipFill>
          <p:spPr bwMode="auto">
            <a:xfrm>
              <a:off x="3552" y="1392"/>
              <a:ext cx="1080" cy="1068"/>
            </a:xfrm>
            <a:prstGeom prst="rect">
              <a:avLst/>
            </a:prstGeom>
            <a:noFill/>
            <a:ln w="9525">
              <a:noFill/>
              <a:miter lim="800000"/>
              <a:headEnd/>
              <a:tailEnd/>
            </a:ln>
          </p:spPr>
        </p:pic>
        <p:sp>
          <p:nvSpPr>
            <p:cNvPr id="12295" name="Text Box 6"/>
            <p:cNvSpPr txBox="1">
              <a:spLocks noChangeArrowheads="1"/>
            </p:cNvSpPr>
            <p:nvPr/>
          </p:nvSpPr>
          <p:spPr bwMode="auto">
            <a:xfrm>
              <a:off x="3552" y="1395"/>
              <a:ext cx="461" cy="233"/>
            </a:xfrm>
            <a:prstGeom prst="rect">
              <a:avLst/>
            </a:prstGeom>
            <a:noFill/>
            <a:ln w="9525">
              <a:noFill/>
              <a:miter lim="800000"/>
              <a:headEnd/>
              <a:tailEnd/>
            </a:ln>
          </p:spPr>
          <p:txBody>
            <a:bodyPr wrap="none">
              <a:spAutoFit/>
            </a:bodyPr>
            <a:lstStyle/>
            <a:p>
              <a:r>
                <a:rPr lang="hu-HU" b="0" dirty="0">
                  <a:solidFill>
                    <a:schemeClr val="bg1"/>
                  </a:solidFill>
                  <a:latin typeface="Comic Sans MS" pitchFamily="66" charset="0"/>
                </a:rPr>
                <a:t>EM kép</a:t>
              </a:r>
              <a:endParaRPr lang="en-GB" b="0" dirty="0">
                <a:solidFill>
                  <a:schemeClr val="bg1"/>
                </a:solidFill>
                <a:latin typeface="Comic Sans MS" pitchFamily="66" charset="0"/>
              </a:endParaRPr>
            </a:p>
          </p:txBody>
        </p:sp>
        <p:sp>
          <p:nvSpPr>
            <p:cNvPr id="12296" name="Rectangle 7"/>
            <p:cNvSpPr>
              <a:spLocks noChangeArrowheads="1"/>
            </p:cNvSpPr>
            <p:nvPr/>
          </p:nvSpPr>
          <p:spPr bwMode="auto">
            <a:xfrm>
              <a:off x="3531" y="2101"/>
              <a:ext cx="871" cy="407"/>
            </a:xfrm>
            <a:prstGeom prst="rect">
              <a:avLst/>
            </a:prstGeom>
            <a:noFill/>
            <a:ln w="9525">
              <a:noFill/>
              <a:miter lim="800000"/>
              <a:headEnd/>
              <a:tailEnd/>
            </a:ln>
          </p:spPr>
          <p:txBody>
            <a:bodyPr wrap="none">
              <a:spAutoFit/>
            </a:bodyPr>
            <a:lstStyle/>
            <a:p>
              <a:r>
                <a:rPr lang="en-GB" b="0" i="1" dirty="0">
                  <a:solidFill>
                    <a:schemeClr val="bg1"/>
                  </a:solidFill>
                  <a:latin typeface="Comic Sans MS" pitchFamily="66" charset="0"/>
                </a:rPr>
                <a:t>S</a:t>
              </a:r>
              <a:r>
                <a:rPr lang="hu-HU" b="0" i="1" dirty="0" err="1">
                  <a:solidFill>
                    <a:schemeClr val="bg1"/>
                  </a:solidFill>
                  <a:latin typeface="Comic Sans MS" pitchFamily="66" charset="0"/>
                </a:rPr>
                <a:t>taphylococcus</a:t>
              </a:r>
              <a:endParaRPr lang="hu-HU" b="0" i="1" dirty="0">
                <a:solidFill>
                  <a:schemeClr val="bg1"/>
                </a:solidFill>
                <a:latin typeface="Comic Sans MS" pitchFamily="66" charset="0"/>
              </a:endParaRPr>
            </a:p>
            <a:p>
              <a:r>
                <a:rPr lang="en-GB" b="0" i="1" dirty="0" err="1">
                  <a:solidFill>
                    <a:schemeClr val="bg1"/>
                  </a:solidFill>
                  <a:latin typeface="Comic Sans MS" pitchFamily="66" charset="0"/>
                </a:rPr>
                <a:t>epidermidis</a:t>
              </a:r>
              <a:endParaRPr lang="en-GB" b="0" i="1" dirty="0">
                <a:solidFill>
                  <a:schemeClr val="bg1"/>
                </a:solidFill>
                <a:latin typeface="Comic Sans MS" pitchFamily="66" charset="0"/>
              </a:endParaRPr>
            </a:p>
          </p:txBody>
        </p:sp>
        <p:grpSp>
          <p:nvGrpSpPr>
            <p:cNvPr id="3" name="Group 8"/>
            <p:cNvGrpSpPr>
              <a:grpSpLocks/>
            </p:cNvGrpSpPr>
            <p:nvPr/>
          </p:nvGrpSpPr>
          <p:grpSpPr bwMode="auto">
            <a:xfrm>
              <a:off x="4656" y="1392"/>
              <a:ext cx="1128" cy="1128"/>
              <a:chOff x="4656" y="1248"/>
              <a:chExt cx="1128" cy="1128"/>
            </a:xfrm>
          </p:grpSpPr>
          <p:pic>
            <p:nvPicPr>
              <p:cNvPr id="12304" name="Picture 9" descr="nfS"/>
              <p:cNvPicPr>
                <a:picLocks noChangeAspect="1" noChangeArrowheads="1"/>
              </p:cNvPicPr>
              <p:nvPr/>
            </p:nvPicPr>
            <p:blipFill>
              <a:blip r:embed="rId3" cstate="print"/>
              <a:srcRect/>
              <a:stretch>
                <a:fillRect/>
              </a:stretch>
            </p:blipFill>
            <p:spPr bwMode="auto">
              <a:xfrm>
                <a:off x="4656" y="1248"/>
                <a:ext cx="1128" cy="1065"/>
              </a:xfrm>
              <a:prstGeom prst="rect">
                <a:avLst/>
              </a:prstGeom>
              <a:noFill/>
              <a:ln w="9525">
                <a:noFill/>
                <a:miter lim="800000"/>
                <a:headEnd/>
                <a:tailEnd/>
              </a:ln>
            </p:spPr>
          </p:pic>
          <p:sp>
            <p:nvSpPr>
              <p:cNvPr id="12305" name="Text Box 10"/>
              <p:cNvSpPr txBox="1">
                <a:spLocks noChangeArrowheads="1"/>
              </p:cNvSpPr>
              <p:nvPr/>
            </p:nvSpPr>
            <p:spPr bwMode="auto">
              <a:xfrm>
                <a:off x="4944" y="1299"/>
                <a:ext cx="720" cy="233"/>
              </a:xfrm>
              <a:prstGeom prst="rect">
                <a:avLst/>
              </a:prstGeom>
              <a:noFill/>
              <a:ln w="9525">
                <a:noFill/>
                <a:miter lim="800000"/>
                <a:headEnd/>
                <a:tailEnd/>
              </a:ln>
            </p:spPr>
            <p:txBody>
              <a:bodyPr wrap="none">
                <a:spAutoFit/>
              </a:bodyPr>
              <a:lstStyle/>
              <a:p>
                <a:r>
                  <a:rPr lang="hu-HU" b="0">
                    <a:latin typeface="Comic Sans MS" pitchFamily="66" charset="0"/>
                  </a:rPr>
                  <a:t>Gram festés</a:t>
                </a:r>
                <a:endParaRPr lang="en-GB" b="0">
                  <a:latin typeface="Comic Sans MS" pitchFamily="66" charset="0"/>
                </a:endParaRPr>
              </a:p>
            </p:txBody>
          </p:sp>
          <p:sp>
            <p:nvSpPr>
              <p:cNvPr id="12306" name="Rectangle 11"/>
              <p:cNvSpPr>
                <a:spLocks noChangeArrowheads="1"/>
              </p:cNvSpPr>
              <p:nvPr/>
            </p:nvSpPr>
            <p:spPr bwMode="auto">
              <a:xfrm>
                <a:off x="4660" y="1969"/>
                <a:ext cx="1104" cy="407"/>
              </a:xfrm>
              <a:prstGeom prst="rect">
                <a:avLst/>
              </a:prstGeom>
              <a:solidFill>
                <a:srgbClr val="FFE3AB"/>
              </a:solidFill>
              <a:ln w="9525">
                <a:solidFill>
                  <a:srgbClr val="FFCC66"/>
                </a:solidFill>
                <a:miter lim="800000"/>
                <a:headEnd/>
                <a:tailEnd/>
              </a:ln>
            </p:spPr>
            <p:txBody>
              <a:bodyPr>
                <a:spAutoFit/>
              </a:bodyPr>
              <a:lstStyle/>
              <a:p>
                <a:r>
                  <a:rPr lang="en-GB" b="0" i="1" dirty="0">
                    <a:latin typeface="Comic Sans MS" pitchFamily="66" charset="0"/>
                  </a:rPr>
                  <a:t>S</a:t>
                </a:r>
                <a:r>
                  <a:rPr lang="hu-HU" b="0" i="1" dirty="0" err="1">
                    <a:latin typeface="Comic Sans MS" pitchFamily="66" charset="0"/>
                  </a:rPr>
                  <a:t>taphylococcus</a:t>
                </a:r>
                <a:endParaRPr lang="hu-HU" b="0" i="1" dirty="0">
                  <a:latin typeface="Comic Sans MS" pitchFamily="66" charset="0"/>
                </a:endParaRPr>
              </a:p>
              <a:p>
                <a:r>
                  <a:rPr lang="hu-HU" b="0" i="1" dirty="0" err="1">
                    <a:latin typeface="Comic Sans MS" pitchFamily="66" charset="0"/>
                  </a:rPr>
                  <a:t>aureus</a:t>
                </a:r>
                <a:endParaRPr lang="en-GB" b="0" i="1" dirty="0">
                  <a:latin typeface="Comic Sans MS" pitchFamily="66" charset="0"/>
                </a:endParaRPr>
              </a:p>
            </p:txBody>
          </p:sp>
        </p:grpSp>
        <p:sp>
          <p:nvSpPr>
            <p:cNvPr id="12299" name="Rectangle 15"/>
            <p:cNvSpPr>
              <a:spLocks noChangeArrowheads="1"/>
            </p:cNvSpPr>
            <p:nvPr/>
          </p:nvSpPr>
          <p:spPr bwMode="auto">
            <a:xfrm>
              <a:off x="3542" y="1392"/>
              <a:ext cx="1089" cy="1069"/>
            </a:xfrm>
            <a:prstGeom prst="rect">
              <a:avLst/>
            </a:prstGeom>
            <a:noFill/>
            <a:ln w="38100">
              <a:solidFill>
                <a:schemeClr val="accent2"/>
              </a:solidFill>
              <a:miter lim="800000"/>
              <a:headEnd/>
              <a:tailEnd/>
            </a:ln>
          </p:spPr>
          <p:txBody>
            <a:bodyPr wrap="none" anchor="ctr"/>
            <a:lstStyle/>
            <a:p>
              <a:endParaRPr lang="hu-HU"/>
            </a:p>
          </p:txBody>
        </p:sp>
        <p:sp>
          <p:nvSpPr>
            <p:cNvPr id="12300" name="Rectangle 16"/>
            <p:cNvSpPr>
              <a:spLocks noChangeArrowheads="1"/>
            </p:cNvSpPr>
            <p:nvPr/>
          </p:nvSpPr>
          <p:spPr bwMode="auto">
            <a:xfrm>
              <a:off x="4661" y="1383"/>
              <a:ext cx="1107" cy="1084"/>
            </a:xfrm>
            <a:prstGeom prst="rect">
              <a:avLst/>
            </a:prstGeom>
            <a:noFill/>
            <a:ln w="38100">
              <a:solidFill>
                <a:schemeClr val="accent2"/>
              </a:solidFill>
              <a:miter lim="800000"/>
              <a:headEnd/>
              <a:tailEnd/>
            </a:ln>
          </p:spPr>
          <p:txBody>
            <a:bodyPr wrap="none" anchor="ctr"/>
            <a:lstStyle/>
            <a:p>
              <a:endParaRPr lang="hu-HU"/>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5500818" y="152401"/>
            <a:ext cx="2621230" cy="369332"/>
          </a:xfrm>
          <a:prstGeom prst="rect">
            <a:avLst/>
          </a:prstGeom>
          <a:solidFill>
            <a:srgbClr val="B2B2B2"/>
          </a:solidFill>
          <a:ln w="9525">
            <a:noFill/>
            <a:miter lim="800000"/>
            <a:headEnd/>
            <a:tailEnd/>
          </a:ln>
        </p:spPr>
        <p:txBody>
          <a:bodyPr wrap="none">
            <a:spAutoFit/>
          </a:bodyPr>
          <a:lstStyle/>
          <a:p>
            <a:pPr algn="ctr"/>
            <a:r>
              <a:rPr lang="hu-HU" sz="1800" b="0">
                <a:solidFill>
                  <a:srgbClr val="FF0000"/>
                </a:solidFill>
                <a:latin typeface="Comic Sans MS" pitchFamily="66" charset="0"/>
              </a:rPr>
              <a:t>Staphylococcus aureus</a:t>
            </a:r>
            <a:endParaRPr lang="en-US" sz="1800" b="0">
              <a:solidFill>
                <a:srgbClr val="FF0000"/>
              </a:solidFill>
              <a:latin typeface="Comic Sans MS" pitchFamily="66" charset="0"/>
            </a:endParaRPr>
          </a:p>
        </p:txBody>
      </p:sp>
      <p:sp>
        <p:nvSpPr>
          <p:cNvPr id="13315" name="Text Box 16"/>
          <p:cNvSpPr txBox="1">
            <a:spLocks noChangeArrowheads="1"/>
          </p:cNvSpPr>
          <p:nvPr/>
        </p:nvSpPr>
        <p:spPr bwMode="auto">
          <a:xfrm>
            <a:off x="8534400" y="838200"/>
            <a:ext cx="2404826" cy="1169551"/>
          </a:xfrm>
          <a:prstGeom prst="rect">
            <a:avLst/>
          </a:prstGeom>
          <a:solidFill>
            <a:schemeClr val="bg1"/>
          </a:solidFill>
          <a:ln w="9525">
            <a:noFill/>
            <a:miter lim="800000"/>
            <a:headEnd/>
            <a:tailEnd/>
          </a:ln>
        </p:spPr>
        <p:txBody>
          <a:bodyPr wrap="none">
            <a:spAutoFit/>
          </a:bodyPr>
          <a:lstStyle/>
          <a:p>
            <a:r>
              <a:rPr lang="hu-HU" sz="1400" dirty="0">
                <a:latin typeface="Comic Sans MS" pitchFamily="66" charset="0"/>
              </a:rPr>
              <a:t>körömrágás, </a:t>
            </a:r>
          </a:p>
          <a:p>
            <a:r>
              <a:rPr lang="hu-HU" sz="1400" dirty="0">
                <a:latin typeface="Comic Sans MS" pitchFamily="66" charset="0"/>
              </a:rPr>
              <a:t>körömágy-bőr tépkedése,</a:t>
            </a:r>
          </a:p>
          <a:p>
            <a:r>
              <a:rPr lang="hu-HU" sz="1400" dirty="0">
                <a:latin typeface="Comic Sans MS" pitchFamily="66" charset="0"/>
              </a:rPr>
              <a:t>benőtt köröm,</a:t>
            </a:r>
          </a:p>
          <a:p>
            <a:r>
              <a:rPr lang="hu-HU" sz="1400" dirty="0">
                <a:latin typeface="Comic Sans MS" pitchFamily="66" charset="0"/>
              </a:rPr>
              <a:t>műköröm viselése,</a:t>
            </a:r>
          </a:p>
          <a:p>
            <a:r>
              <a:rPr lang="hu-HU" sz="1400" dirty="0">
                <a:latin typeface="Comic Sans MS" pitchFamily="66" charset="0"/>
              </a:rPr>
              <a:t>tartós gumikesztyű viselés</a:t>
            </a:r>
            <a:endParaRPr lang="en-US" sz="1400" dirty="0">
              <a:latin typeface="Comic Sans MS" pitchFamily="66" charset="0"/>
            </a:endParaRPr>
          </a:p>
        </p:txBody>
      </p:sp>
      <p:grpSp>
        <p:nvGrpSpPr>
          <p:cNvPr id="2" name="Group 23"/>
          <p:cNvGrpSpPr>
            <a:grpSpLocks/>
          </p:cNvGrpSpPr>
          <p:nvPr/>
        </p:nvGrpSpPr>
        <p:grpSpPr bwMode="auto">
          <a:xfrm>
            <a:off x="643468" y="2218266"/>
            <a:ext cx="3471332" cy="2320464"/>
            <a:chOff x="576" y="240"/>
            <a:chExt cx="1734" cy="1536"/>
          </a:xfrm>
        </p:grpSpPr>
        <p:pic>
          <p:nvPicPr>
            <p:cNvPr id="13334" name="Picture 2" descr="Staph_Skin_Infections-Folliculitis"/>
            <p:cNvPicPr>
              <a:picLocks noChangeAspect="1" noChangeArrowheads="1"/>
            </p:cNvPicPr>
            <p:nvPr/>
          </p:nvPicPr>
          <p:blipFill>
            <a:blip r:embed="rId2" cstate="print"/>
            <a:srcRect/>
            <a:stretch>
              <a:fillRect/>
            </a:stretch>
          </p:blipFill>
          <p:spPr bwMode="auto">
            <a:xfrm>
              <a:off x="576" y="240"/>
              <a:ext cx="1734" cy="1522"/>
            </a:xfrm>
            <a:prstGeom prst="rect">
              <a:avLst/>
            </a:prstGeom>
            <a:noFill/>
            <a:ln w="9525">
              <a:noFill/>
              <a:miter lim="800000"/>
              <a:headEnd/>
              <a:tailEnd/>
            </a:ln>
          </p:spPr>
        </p:pic>
        <p:sp>
          <p:nvSpPr>
            <p:cNvPr id="13328" name="Line 21"/>
            <p:cNvSpPr>
              <a:spLocks noChangeShapeType="1"/>
            </p:cNvSpPr>
            <p:nvPr/>
          </p:nvSpPr>
          <p:spPr bwMode="auto">
            <a:xfrm>
              <a:off x="576" y="1776"/>
              <a:ext cx="1728" cy="0"/>
            </a:xfrm>
            <a:prstGeom prst="line">
              <a:avLst/>
            </a:prstGeom>
            <a:noFill/>
            <a:ln w="38100">
              <a:solidFill>
                <a:schemeClr val="accent2"/>
              </a:solidFill>
              <a:round/>
              <a:headEnd/>
              <a:tailEnd/>
            </a:ln>
          </p:spPr>
          <p:txBody>
            <a:bodyPr/>
            <a:lstStyle/>
            <a:p>
              <a:endParaRPr lang="hu-HU"/>
            </a:p>
          </p:txBody>
        </p:sp>
      </p:grpSp>
      <p:grpSp>
        <p:nvGrpSpPr>
          <p:cNvPr id="6" name="Group 27"/>
          <p:cNvGrpSpPr>
            <a:grpSpLocks/>
          </p:cNvGrpSpPr>
          <p:nvPr/>
        </p:nvGrpSpPr>
        <p:grpSpPr bwMode="auto">
          <a:xfrm>
            <a:off x="4927600" y="1024467"/>
            <a:ext cx="3454400" cy="2590800"/>
            <a:chOff x="2352" y="528"/>
            <a:chExt cx="1632" cy="1632"/>
          </a:xfrm>
        </p:grpSpPr>
        <p:pic>
          <p:nvPicPr>
            <p:cNvPr id="13322" name="Picture 15" descr="Staph_Skin_Infections-Paronychia"/>
            <p:cNvPicPr>
              <a:picLocks noChangeAspect="1" noChangeArrowheads="1"/>
            </p:cNvPicPr>
            <p:nvPr/>
          </p:nvPicPr>
          <p:blipFill>
            <a:blip r:embed="rId3" cstate="print"/>
            <a:srcRect/>
            <a:stretch>
              <a:fillRect/>
            </a:stretch>
          </p:blipFill>
          <p:spPr bwMode="auto">
            <a:xfrm>
              <a:off x="2352" y="528"/>
              <a:ext cx="1632" cy="1632"/>
            </a:xfrm>
            <a:prstGeom prst="rect">
              <a:avLst/>
            </a:prstGeom>
            <a:noFill/>
            <a:ln w="9525">
              <a:noFill/>
              <a:miter lim="800000"/>
              <a:headEnd/>
              <a:tailEnd/>
            </a:ln>
          </p:spPr>
        </p:pic>
        <p:sp>
          <p:nvSpPr>
            <p:cNvPr id="13323" name="Rectangle 24"/>
            <p:cNvSpPr>
              <a:spLocks noChangeArrowheads="1"/>
            </p:cNvSpPr>
            <p:nvPr/>
          </p:nvSpPr>
          <p:spPr bwMode="auto">
            <a:xfrm>
              <a:off x="2352" y="528"/>
              <a:ext cx="1632" cy="1632"/>
            </a:xfrm>
            <a:prstGeom prst="rect">
              <a:avLst/>
            </a:prstGeom>
            <a:noFill/>
            <a:ln w="38100">
              <a:solidFill>
                <a:schemeClr val="accent2"/>
              </a:solidFill>
              <a:miter lim="800000"/>
              <a:headEnd/>
              <a:tailEnd/>
            </a:ln>
          </p:spPr>
          <p:txBody>
            <a:bodyPr wrap="none" anchor="ctr"/>
            <a:lstStyle/>
            <a:p>
              <a:endParaRPr lang="hu-HU"/>
            </a:p>
          </p:txBody>
        </p:sp>
      </p:grpSp>
      <p:grpSp>
        <p:nvGrpSpPr>
          <p:cNvPr id="7" name="Group 26"/>
          <p:cNvGrpSpPr>
            <a:grpSpLocks/>
          </p:cNvGrpSpPr>
          <p:nvPr/>
        </p:nvGrpSpPr>
        <p:grpSpPr bwMode="auto">
          <a:xfrm>
            <a:off x="4707466" y="4419601"/>
            <a:ext cx="6409267" cy="2160588"/>
            <a:chOff x="2352" y="2304"/>
            <a:chExt cx="3028" cy="1361"/>
          </a:xfrm>
        </p:grpSpPr>
        <p:pic>
          <p:nvPicPr>
            <p:cNvPr id="13319" name="Picture 18" descr="lymphangitis"/>
            <p:cNvPicPr>
              <a:picLocks noChangeAspect="1" noChangeArrowheads="1"/>
            </p:cNvPicPr>
            <p:nvPr/>
          </p:nvPicPr>
          <p:blipFill>
            <a:blip r:embed="rId4" cstate="print"/>
            <a:srcRect/>
            <a:stretch>
              <a:fillRect/>
            </a:stretch>
          </p:blipFill>
          <p:spPr bwMode="auto">
            <a:xfrm>
              <a:off x="2356" y="2304"/>
              <a:ext cx="3024" cy="1332"/>
            </a:xfrm>
            <a:prstGeom prst="rect">
              <a:avLst/>
            </a:prstGeom>
            <a:noFill/>
            <a:ln w="9525">
              <a:noFill/>
              <a:miter lim="800000"/>
              <a:headEnd/>
              <a:tailEnd/>
            </a:ln>
          </p:spPr>
        </p:pic>
        <p:sp>
          <p:nvSpPr>
            <p:cNvPr id="13320" name="Text Box 19"/>
            <p:cNvSpPr txBox="1">
              <a:spLocks noChangeArrowheads="1"/>
            </p:cNvSpPr>
            <p:nvPr/>
          </p:nvSpPr>
          <p:spPr bwMode="auto">
            <a:xfrm>
              <a:off x="2826" y="3432"/>
              <a:ext cx="817" cy="233"/>
            </a:xfrm>
            <a:prstGeom prst="rect">
              <a:avLst/>
            </a:prstGeom>
            <a:noFill/>
            <a:ln w="9525">
              <a:noFill/>
              <a:miter lim="800000"/>
              <a:headEnd/>
              <a:tailEnd/>
            </a:ln>
          </p:spPr>
          <p:txBody>
            <a:bodyPr wrap="none">
              <a:spAutoFit/>
            </a:bodyPr>
            <a:lstStyle/>
            <a:p>
              <a:r>
                <a:rPr lang="hu-HU">
                  <a:latin typeface="Comic Sans MS" pitchFamily="66" charset="0"/>
                </a:rPr>
                <a:t>„tetanuszcsík”</a:t>
              </a:r>
              <a:endParaRPr lang="en-GB">
                <a:latin typeface="Comic Sans MS" pitchFamily="66" charset="0"/>
              </a:endParaRPr>
            </a:p>
          </p:txBody>
        </p:sp>
        <p:sp>
          <p:nvSpPr>
            <p:cNvPr id="13321" name="Rectangle 25"/>
            <p:cNvSpPr>
              <a:spLocks noChangeArrowheads="1"/>
            </p:cNvSpPr>
            <p:nvPr/>
          </p:nvSpPr>
          <p:spPr bwMode="auto">
            <a:xfrm>
              <a:off x="2352" y="2304"/>
              <a:ext cx="3024" cy="1321"/>
            </a:xfrm>
            <a:prstGeom prst="rect">
              <a:avLst/>
            </a:prstGeom>
            <a:noFill/>
            <a:ln w="38100">
              <a:solidFill>
                <a:schemeClr val="accent2"/>
              </a:solidFill>
              <a:miter lim="800000"/>
              <a:headEnd/>
              <a:tailEnd/>
            </a:ln>
          </p:spPr>
          <p:txBody>
            <a:bodyPr wrap="none" anchor="ctr"/>
            <a:lstStyle/>
            <a:p>
              <a:endParaRPr lang="hu-HU"/>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406400" y="681038"/>
            <a:ext cx="11277600" cy="2462213"/>
          </a:xfrm>
          <a:prstGeom prst="rect">
            <a:avLst/>
          </a:prstGeom>
          <a:noFill/>
          <a:ln w="9525">
            <a:noFill/>
            <a:miter lim="800000"/>
            <a:headEnd/>
            <a:tailEnd/>
          </a:ln>
        </p:spPr>
        <p:txBody>
          <a:bodyPr>
            <a:spAutoFit/>
          </a:bodyPr>
          <a:lstStyle/>
          <a:p>
            <a:pPr>
              <a:spcBef>
                <a:spcPct val="50000"/>
              </a:spcBef>
            </a:pPr>
            <a:r>
              <a:rPr lang="hu-HU" sz="2800" b="0" dirty="0" smtClean="0">
                <a:latin typeface="Comic Sans MS" pitchFamily="66" charset="0"/>
              </a:rPr>
              <a:t>- Védelem: könnyben található </a:t>
            </a:r>
            <a:r>
              <a:rPr lang="hu-HU" sz="2800" b="0" dirty="0" err="1" smtClean="0">
                <a:latin typeface="Comic Sans MS" pitchFamily="66" charset="0"/>
              </a:rPr>
              <a:t>lizozim</a:t>
            </a:r>
            <a:r>
              <a:rPr lang="hu-HU" sz="2800" b="0" dirty="0" smtClean="0">
                <a:latin typeface="Comic Sans MS" pitchFamily="66" charset="0"/>
              </a:rPr>
              <a:t> </a:t>
            </a:r>
            <a:endParaRPr lang="hu-HU" sz="2800" b="0" dirty="0">
              <a:latin typeface="Comic Sans MS" pitchFamily="66" charset="0"/>
            </a:endParaRPr>
          </a:p>
          <a:p>
            <a:pPr>
              <a:spcBef>
                <a:spcPct val="50000"/>
              </a:spcBef>
            </a:pPr>
            <a:r>
              <a:rPr lang="hu-HU" sz="2800" b="0" dirty="0" smtClean="0">
                <a:latin typeface="Comic Sans MS" pitchFamily="66" charset="0"/>
              </a:rPr>
              <a:t>- </a:t>
            </a:r>
            <a:r>
              <a:rPr lang="hu-HU" sz="2800" b="0" dirty="0" smtClean="0">
                <a:solidFill>
                  <a:srgbClr val="FF0000"/>
                </a:solidFill>
                <a:latin typeface="Comic Sans MS" pitchFamily="66" charset="0"/>
              </a:rPr>
              <a:t>Újszülöttek </a:t>
            </a:r>
            <a:r>
              <a:rPr lang="hu-HU" sz="2800" b="0" dirty="0">
                <a:solidFill>
                  <a:srgbClr val="FF0000"/>
                </a:solidFill>
                <a:latin typeface="Comic Sans MS" pitchFamily="66" charset="0"/>
              </a:rPr>
              <a:t>szemébe ezüst-nitrátot csepegtetnek, hogy a hüvely-	</a:t>
            </a:r>
            <a:r>
              <a:rPr lang="hu-HU" sz="2800" b="0" dirty="0" err="1">
                <a:solidFill>
                  <a:srgbClr val="FF0000"/>
                </a:solidFill>
                <a:latin typeface="Comic Sans MS" pitchFamily="66" charset="0"/>
              </a:rPr>
              <a:t>epithéliumon</a:t>
            </a:r>
            <a:r>
              <a:rPr lang="hu-HU" sz="2800" b="0" dirty="0">
                <a:solidFill>
                  <a:srgbClr val="FF0000"/>
                </a:solidFill>
                <a:latin typeface="Comic Sans MS" pitchFamily="66" charset="0"/>
              </a:rPr>
              <a:t> előforduló </a:t>
            </a:r>
            <a:r>
              <a:rPr lang="hu-HU" sz="2800" b="0" i="1" dirty="0">
                <a:solidFill>
                  <a:srgbClr val="FF0000"/>
                </a:solidFill>
                <a:latin typeface="Comic Sans MS" pitchFamily="66" charset="0"/>
              </a:rPr>
              <a:t>Chlamydia</a:t>
            </a:r>
            <a:r>
              <a:rPr lang="hu-HU" sz="2800" b="0" dirty="0">
                <a:solidFill>
                  <a:srgbClr val="FF0000"/>
                </a:solidFill>
                <a:latin typeface="Comic Sans MS" pitchFamily="66" charset="0"/>
              </a:rPr>
              <a:t> és </a:t>
            </a:r>
            <a:r>
              <a:rPr lang="hu-HU" sz="2800" b="0" i="1" dirty="0" err="1">
                <a:solidFill>
                  <a:srgbClr val="FF0000"/>
                </a:solidFill>
                <a:latin typeface="Comic Sans MS" pitchFamily="66" charset="0"/>
              </a:rPr>
              <a:t>Neisseria</a:t>
            </a:r>
            <a:r>
              <a:rPr lang="hu-HU" sz="2800" b="0" dirty="0">
                <a:solidFill>
                  <a:srgbClr val="FF0000"/>
                </a:solidFill>
                <a:latin typeface="Comic Sans MS" pitchFamily="66" charset="0"/>
              </a:rPr>
              <a:t> ne okozzon fertőzést </a:t>
            </a:r>
            <a:r>
              <a:rPr lang="hu-HU" sz="2800" b="0" dirty="0" smtClean="0">
                <a:solidFill>
                  <a:srgbClr val="FF0000"/>
                </a:solidFill>
                <a:latin typeface="Comic Sans MS" pitchFamily="66" charset="0"/>
              </a:rPr>
              <a:t>az </a:t>
            </a:r>
            <a:r>
              <a:rPr lang="hu-HU" sz="2800" b="0" dirty="0">
                <a:solidFill>
                  <a:srgbClr val="FF0000"/>
                </a:solidFill>
                <a:latin typeface="Comic Sans MS" pitchFamily="66" charset="0"/>
              </a:rPr>
              <a:t>újszülöttekben, amely akár a gyermek vakságához is vezethet. </a:t>
            </a:r>
          </a:p>
        </p:txBody>
      </p:sp>
      <p:sp>
        <p:nvSpPr>
          <p:cNvPr id="15364" name="Text Box 11"/>
          <p:cNvSpPr txBox="1">
            <a:spLocks noChangeArrowheads="1"/>
          </p:cNvSpPr>
          <p:nvPr/>
        </p:nvSpPr>
        <p:spPr bwMode="auto">
          <a:xfrm>
            <a:off x="2540000" y="152400"/>
            <a:ext cx="7010400" cy="427038"/>
          </a:xfrm>
          <a:prstGeom prst="rect">
            <a:avLst/>
          </a:prstGeom>
          <a:solidFill>
            <a:srgbClr val="B2B2B2"/>
          </a:solidFill>
          <a:ln w="9525">
            <a:noFill/>
            <a:miter lim="800000"/>
            <a:headEnd/>
            <a:tailEnd/>
          </a:ln>
        </p:spPr>
        <p:txBody>
          <a:bodyPr>
            <a:spAutoFit/>
          </a:bodyPr>
          <a:lstStyle/>
          <a:p>
            <a:pPr algn="ctr">
              <a:spcBef>
                <a:spcPct val="50000"/>
              </a:spcBef>
            </a:pPr>
            <a:r>
              <a:rPr lang="hu-HU" sz="2200">
                <a:latin typeface="Comic Sans MS" pitchFamily="66" charset="0"/>
              </a:rPr>
              <a:t>SZEM KÖTŐHÁRTYA</a:t>
            </a:r>
            <a:endParaRPr lang="en-GB" sz="2200">
              <a:latin typeface="Comic Sans MS" pitchFamily="66" charset="0"/>
            </a:endParaRPr>
          </a:p>
        </p:txBody>
      </p:sp>
      <p:grpSp>
        <p:nvGrpSpPr>
          <p:cNvPr id="3" name="Group 17"/>
          <p:cNvGrpSpPr>
            <a:grpSpLocks/>
          </p:cNvGrpSpPr>
          <p:nvPr/>
        </p:nvGrpSpPr>
        <p:grpSpPr bwMode="auto">
          <a:xfrm>
            <a:off x="423334" y="3826933"/>
            <a:ext cx="4673600" cy="2187575"/>
            <a:chOff x="240" y="1920"/>
            <a:chExt cx="2208" cy="1378"/>
          </a:xfrm>
        </p:grpSpPr>
        <p:grpSp>
          <p:nvGrpSpPr>
            <p:cNvPr id="4" name="Group 4"/>
            <p:cNvGrpSpPr>
              <a:grpSpLocks/>
            </p:cNvGrpSpPr>
            <p:nvPr/>
          </p:nvGrpSpPr>
          <p:grpSpPr bwMode="auto">
            <a:xfrm>
              <a:off x="240" y="1920"/>
              <a:ext cx="2208" cy="1378"/>
              <a:chOff x="240" y="1920"/>
              <a:chExt cx="2208" cy="1378"/>
            </a:xfrm>
          </p:grpSpPr>
          <p:pic>
            <p:nvPicPr>
              <p:cNvPr id="15373" name="Picture 5" descr="Pink_eye"/>
              <p:cNvPicPr>
                <a:picLocks noChangeAspect="1" noChangeArrowheads="1"/>
              </p:cNvPicPr>
              <p:nvPr/>
            </p:nvPicPr>
            <p:blipFill>
              <a:blip r:embed="rId2" cstate="print"/>
              <a:srcRect/>
              <a:stretch>
                <a:fillRect/>
              </a:stretch>
            </p:blipFill>
            <p:spPr bwMode="auto">
              <a:xfrm>
                <a:off x="240" y="1920"/>
                <a:ext cx="2208" cy="1359"/>
              </a:xfrm>
              <a:prstGeom prst="rect">
                <a:avLst/>
              </a:prstGeom>
              <a:noFill/>
              <a:ln w="9525">
                <a:noFill/>
                <a:miter lim="800000"/>
                <a:headEnd/>
                <a:tailEnd/>
              </a:ln>
            </p:spPr>
          </p:pic>
          <p:sp>
            <p:nvSpPr>
              <p:cNvPr id="15374" name="Text Box 6"/>
              <p:cNvSpPr txBox="1">
                <a:spLocks noChangeArrowheads="1"/>
              </p:cNvSpPr>
              <p:nvPr/>
            </p:nvSpPr>
            <p:spPr bwMode="auto">
              <a:xfrm>
                <a:off x="529" y="3104"/>
                <a:ext cx="785" cy="194"/>
              </a:xfrm>
              <a:prstGeom prst="rect">
                <a:avLst/>
              </a:prstGeom>
              <a:noFill/>
              <a:ln w="9525">
                <a:noFill/>
                <a:miter lim="800000"/>
                <a:headEnd/>
                <a:tailEnd/>
              </a:ln>
            </p:spPr>
            <p:txBody>
              <a:bodyPr wrap="none">
                <a:spAutoFit/>
              </a:bodyPr>
              <a:lstStyle/>
              <a:p>
                <a:pPr algn="ctr"/>
                <a:r>
                  <a:rPr lang="hu-HU" sz="1400">
                    <a:solidFill>
                      <a:schemeClr val="bg1"/>
                    </a:solidFill>
                  </a:rPr>
                  <a:t>kötőhártyagyulladás</a:t>
                </a:r>
                <a:endParaRPr lang="en-GB" sz="1400">
                  <a:solidFill>
                    <a:schemeClr val="bg1"/>
                  </a:solidFill>
                </a:endParaRPr>
              </a:p>
            </p:txBody>
          </p:sp>
        </p:grpSp>
        <p:sp>
          <p:nvSpPr>
            <p:cNvPr id="15372" name="Rectangle 13"/>
            <p:cNvSpPr>
              <a:spLocks noChangeArrowheads="1"/>
            </p:cNvSpPr>
            <p:nvPr/>
          </p:nvSpPr>
          <p:spPr bwMode="auto">
            <a:xfrm>
              <a:off x="240" y="1920"/>
              <a:ext cx="2207" cy="1361"/>
            </a:xfrm>
            <a:prstGeom prst="rect">
              <a:avLst/>
            </a:prstGeom>
            <a:noFill/>
            <a:ln w="38100">
              <a:solidFill>
                <a:schemeClr val="accent2"/>
              </a:solidFill>
              <a:miter lim="800000"/>
              <a:headEnd/>
              <a:tailEnd/>
            </a:ln>
          </p:spPr>
          <p:txBody>
            <a:bodyPr wrap="none" anchor="ctr"/>
            <a:lstStyle/>
            <a:p>
              <a:endParaRPr lang="hu-HU"/>
            </a:p>
          </p:txBody>
        </p:sp>
      </p:grpSp>
      <p:grpSp>
        <p:nvGrpSpPr>
          <p:cNvPr id="5" name="Group 18"/>
          <p:cNvGrpSpPr>
            <a:grpSpLocks/>
          </p:cNvGrpSpPr>
          <p:nvPr/>
        </p:nvGrpSpPr>
        <p:grpSpPr bwMode="auto">
          <a:xfrm>
            <a:off x="6910918" y="3699935"/>
            <a:ext cx="4527550" cy="2593976"/>
            <a:chOff x="3577" y="1872"/>
            <a:chExt cx="2139" cy="1634"/>
          </a:xfrm>
        </p:grpSpPr>
        <p:grpSp>
          <p:nvGrpSpPr>
            <p:cNvPr id="6" name="Group 12"/>
            <p:cNvGrpSpPr>
              <a:grpSpLocks/>
            </p:cNvGrpSpPr>
            <p:nvPr/>
          </p:nvGrpSpPr>
          <p:grpSpPr bwMode="auto">
            <a:xfrm>
              <a:off x="3583" y="1872"/>
              <a:ext cx="2133" cy="1634"/>
              <a:chOff x="3583" y="1872"/>
              <a:chExt cx="2133" cy="1634"/>
            </a:xfrm>
          </p:grpSpPr>
          <p:pic>
            <p:nvPicPr>
              <p:cNvPr id="15369" name="Picture 8" descr="SOA-conjunctivitis"/>
              <p:cNvPicPr>
                <a:picLocks noChangeAspect="1" noChangeArrowheads="1"/>
              </p:cNvPicPr>
              <p:nvPr/>
            </p:nvPicPr>
            <p:blipFill>
              <a:blip r:embed="rId3" cstate="print"/>
              <a:srcRect/>
              <a:stretch>
                <a:fillRect/>
              </a:stretch>
            </p:blipFill>
            <p:spPr bwMode="auto">
              <a:xfrm>
                <a:off x="3583" y="1872"/>
                <a:ext cx="2133" cy="1618"/>
              </a:xfrm>
              <a:prstGeom prst="rect">
                <a:avLst/>
              </a:prstGeom>
              <a:noFill/>
              <a:ln w="9525">
                <a:noFill/>
                <a:miter lim="800000"/>
                <a:headEnd/>
                <a:tailEnd/>
              </a:ln>
            </p:spPr>
          </p:pic>
          <p:sp>
            <p:nvSpPr>
              <p:cNvPr id="15370" name="Text Box 9"/>
              <p:cNvSpPr txBox="1">
                <a:spLocks noChangeArrowheads="1"/>
              </p:cNvSpPr>
              <p:nvPr/>
            </p:nvSpPr>
            <p:spPr bwMode="auto">
              <a:xfrm>
                <a:off x="3964" y="3312"/>
                <a:ext cx="1412" cy="194"/>
              </a:xfrm>
              <a:prstGeom prst="rect">
                <a:avLst/>
              </a:prstGeom>
              <a:noFill/>
              <a:ln w="9525">
                <a:noFill/>
                <a:miter lim="800000"/>
                <a:headEnd/>
                <a:tailEnd/>
              </a:ln>
            </p:spPr>
            <p:txBody>
              <a:bodyPr wrap="none">
                <a:spAutoFit/>
              </a:bodyPr>
              <a:lstStyle/>
              <a:p>
                <a:pPr algn="ctr"/>
                <a:r>
                  <a:rPr lang="hu-HU" sz="1400" i="1"/>
                  <a:t>Chlamydia</a:t>
                </a:r>
                <a:r>
                  <a:rPr lang="hu-HU" sz="1400"/>
                  <a:t> okozta kötőhártyagyulladás</a:t>
                </a:r>
                <a:endParaRPr lang="en-GB" sz="1400"/>
              </a:p>
            </p:txBody>
          </p:sp>
        </p:grpSp>
        <p:sp>
          <p:nvSpPr>
            <p:cNvPr id="15368" name="Rectangle 14"/>
            <p:cNvSpPr>
              <a:spLocks noChangeArrowheads="1"/>
            </p:cNvSpPr>
            <p:nvPr/>
          </p:nvSpPr>
          <p:spPr bwMode="auto">
            <a:xfrm>
              <a:off x="3577" y="1882"/>
              <a:ext cx="2131" cy="1605"/>
            </a:xfrm>
            <a:prstGeom prst="rect">
              <a:avLst/>
            </a:prstGeom>
            <a:noFill/>
            <a:ln w="38100">
              <a:solidFill>
                <a:schemeClr val="accent2"/>
              </a:solidFill>
              <a:miter lim="800000"/>
              <a:headEnd/>
              <a:tailEnd/>
            </a:ln>
          </p:spPr>
          <p:txBody>
            <a:bodyPr wrap="none" anchor="ctr"/>
            <a:lstStyle/>
            <a:p>
              <a:endParaRPr lang="hu-HU"/>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08000" y="1123950"/>
            <a:ext cx="10972800" cy="2246769"/>
          </a:xfrm>
          <a:prstGeom prst="rect">
            <a:avLst/>
          </a:prstGeom>
          <a:noFill/>
          <a:ln w="9525">
            <a:noFill/>
            <a:miter lim="800000"/>
            <a:headEnd/>
            <a:tailEnd/>
          </a:ln>
        </p:spPr>
        <p:txBody>
          <a:bodyPr>
            <a:spAutoFit/>
          </a:bodyPr>
          <a:lstStyle/>
          <a:p>
            <a:pPr algn="just">
              <a:buFont typeface="Arial" pitchFamily="34" charset="0"/>
              <a:buChar char="•"/>
            </a:pPr>
            <a:r>
              <a:rPr lang="hu-HU" sz="2800" dirty="0" smtClean="0">
                <a:latin typeface="Comic Sans MS" pitchFamily="66" charset="0"/>
              </a:rPr>
              <a:t> A </a:t>
            </a:r>
            <a:r>
              <a:rPr lang="hu-HU" sz="2800" dirty="0">
                <a:latin typeface="Comic Sans MS" pitchFamily="66" charset="0"/>
              </a:rPr>
              <a:t>fogínybetegségek, fogszuvasodás, szájbűz </a:t>
            </a:r>
            <a:endParaRPr lang="hu-HU" sz="2800" dirty="0" smtClean="0">
              <a:latin typeface="Comic Sans MS" pitchFamily="66" charset="0"/>
            </a:endParaRPr>
          </a:p>
          <a:p>
            <a:pPr algn="just">
              <a:buFont typeface="Arial" pitchFamily="34" charset="0"/>
              <a:buChar char="•"/>
            </a:pPr>
            <a:r>
              <a:rPr lang="hu-HU" sz="2800" dirty="0" smtClean="0">
                <a:latin typeface="Comic Sans MS" pitchFamily="66" charset="0"/>
              </a:rPr>
              <a:t> A </a:t>
            </a:r>
            <a:r>
              <a:rPr lang="hu-HU" sz="2800" dirty="0">
                <a:latin typeface="Comic Sans MS" pitchFamily="66" charset="0"/>
              </a:rPr>
              <a:t>	</a:t>
            </a:r>
            <a:r>
              <a:rPr lang="hu-HU" sz="2800" dirty="0" err="1">
                <a:latin typeface="Comic Sans MS" pitchFamily="66" charset="0"/>
              </a:rPr>
              <a:t>plakkokban</a:t>
            </a:r>
            <a:r>
              <a:rPr lang="hu-HU" sz="2800" dirty="0">
                <a:latin typeface="Comic Sans MS" pitchFamily="66" charset="0"/>
              </a:rPr>
              <a:t> élő </a:t>
            </a:r>
            <a:r>
              <a:rPr lang="hu-HU" sz="2800" dirty="0" smtClean="0">
                <a:latin typeface="Comic Sans MS" pitchFamily="66" charset="0"/>
              </a:rPr>
              <a:t>baktériumból (</a:t>
            </a:r>
            <a:r>
              <a:rPr lang="hu-HU" sz="2800" i="1" dirty="0" err="1" smtClean="0">
                <a:solidFill>
                  <a:srgbClr val="FF0000"/>
                </a:solidFill>
                <a:latin typeface="Comic Sans MS" pitchFamily="66" charset="0"/>
              </a:rPr>
              <a:t>Actinomycesekből</a:t>
            </a:r>
            <a:r>
              <a:rPr lang="hu-HU" sz="2800" i="1" dirty="0" smtClean="0">
                <a:latin typeface="Comic Sans MS" pitchFamily="66" charset="0"/>
              </a:rPr>
              <a:t>) </a:t>
            </a:r>
            <a:r>
              <a:rPr lang="hu-HU" sz="2800" dirty="0">
                <a:latin typeface="Comic Sans MS" pitchFamily="66" charset="0"/>
              </a:rPr>
              <a:t>fogkő </a:t>
            </a:r>
            <a:r>
              <a:rPr lang="hu-HU" sz="2800" dirty="0" smtClean="0">
                <a:latin typeface="Comic Sans MS" pitchFamily="66" charset="0"/>
              </a:rPr>
              <a:t>képződik &gt; savakat </a:t>
            </a:r>
            <a:r>
              <a:rPr lang="hu-HU" sz="2800" dirty="0">
                <a:latin typeface="Comic Sans MS" pitchFamily="66" charset="0"/>
              </a:rPr>
              <a:t>termel, amely feloldja a </a:t>
            </a:r>
            <a:r>
              <a:rPr lang="hu-HU" sz="2800" dirty="0" smtClean="0">
                <a:latin typeface="Comic Sans MS" pitchFamily="66" charset="0"/>
              </a:rPr>
              <a:t>fogzománcot &gt; szuvasodás</a:t>
            </a:r>
          </a:p>
          <a:p>
            <a:pPr algn="just">
              <a:buFont typeface="Arial" pitchFamily="34" charset="0"/>
              <a:buChar char="•"/>
            </a:pPr>
            <a:r>
              <a:rPr lang="hu-HU" sz="2800" dirty="0" smtClean="0">
                <a:latin typeface="Comic Sans MS" pitchFamily="66" charset="0"/>
              </a:rPr>
              <a:t> </a:t>
            </a:r>
            <a:r>
              <a:rPr lang="hu-HU" sz="2800" dirty="0" smtClean="0">
                <a:solidFill>
                  <a:srgbClr val="FF0000"/>
                </a:solidFill>
                <a:latin typeface="Comic Sans MS" pitchFamily="66" charset="0"/>
              </a:rPr>
              <a:t>Okozója:   </a:t>
            </a:r>
            <a:r>
              <a:rPr lang="hu-HU" sz="2800" dirty="0" err="1">
                <a:solidFill>
                  <a:srgbClr val="FF0000"/>
                </a:solidFill>
                <a:latin typeface="Comic Sans MS" pitchFamily="66" charset="0"/>
              </a:rPr>
              <a:t>Streptococcus</a:t>
            </a:r>
            <a:r>
              <a:rPr lang="hu-HU" sz="2800" dirty="0">
                <a:solidFill>
                  <a:srgbClr val="FF0000"/>
                </a:solidFill>
                <a:latin typeface="Comic Sans MS" pitchFamily="66" charset="0"/>
              </a:rPr>
              <a:t> </a:t>
            </a:r>
            <a:r>
              <a:rPr lang="hu-HU" sz="2800" dirty="0" err="1" smtClean="0">
                <a:solidFill>
                  <a:srgbClr val="FF0000"/>
                </a:solidFill>
                <a:latin typeface="Comic Sans MS" pitchFamily="66" charset="0"/>
              </a:rPr>
              <a:t>mutans</a:t>
            </a:r>
            <a:endParaRPr lang="hu-HU" sz="2800" dirty="0">
              <a:solidFill>
                <a:srgbClr val="FF0000"/>
              </a:solidFill>
              <a:latin typeface="Comic Sans MS" pitchFamily="66" charset="0"/>
            </a:endParaRPr>
          </a:p>
        </p:txBody>
      </p:sp>
      <p:sp>
        <p:nvSpPr>
          <p:cNvPr id="16387" name="Text Box 10"/>
          <p:cNvSpPr txBox="1">
            <a:spLocks noChangeArrowheads="1"/>
          </p:cNvSpPr>
          <p:nvPr/>
        </p:nvSpPr>
        <p:spPr bwMode="auto">
          <a:xfrm>
            <a:off x="2540000" y="152400"/>
            <a:ext cx="7010400" cy="430887"/>
          </a:xfrm>
          <a:prstGeom prst="rect">
            <a:avLst/>
          </a:prstGeom>
          <a:solidFill>
            <a:srgbClr val="B2B2B2"/>
          </a:solidFill>
          <a:ln w="9525">
            <a:noFill/>
            <a:miter lim="800000"/>
            <a:headEnd/>
            <a:tailEnd/>
          </a:ln>
        </p:spPr>
        <p:txBody>
          <a:bodyPr>
            <a:spAutoFit/>
          </a:bodyPr>
          <a:lstStyle/>
          <a:p>
            <a:pPr algn="ctr">
              <a:spcBef>
                <a:spcPct val="50000"/>
              </a:spcBef>
            </a:pPr>
            <a:r>
              <a:rPr lang="hu-HU" sz="2200" dirty="0" smtClean="0">
                <a:latin typeface="Comic Sans MS" pitchFamily="66" charset="0"/>
              </a:rPr>
              <a:t>SZÁJÜREG</a:t>
            </a:r>
            <a:endParaRPr lang="en-GB" sz="1800" u="sng" dirty="0">
              <a:latin typeface="Comic Sans MS" pitchFamily="66" charset="0"/>
            </a:endParaRPr>
          </a:p>
        </p:txBody>
      </p:sp>
      <p:grpSp>
        <p:nvGrpSpPr>
          <p:cNvPr id="2" name="Group 13"/>
          <p:cNvGrpSpPr>
            <a:grpSpLocks/>
          </p:cNvGrpSpPr>
          <p:nvPr/>
        </p:nvGrpSpPr>
        <p:grpSpPr bwMode="auto">
          <a:xfrm>
            <a:off x="322118" y="3842810"/>
            <a:ext cx="2844415" cy="2591940"/>
            <a:chOff x="981" y="2154"/>
            <a:chExt cx="1167" cy="1415"/>
          </a:xfrm>
        </p:grpSpPr>
        <p:grpSp>
          <p:nvGrpSpPr>
            <p:cNvPr id="3" name="Group 3"/>
            <p:cNvGrpSpPr>
              <a:grpSpLocks/>
            </p:cNvGrpSpPr>
            <p:nvPr/>
          </p:nvGrpSpPr>
          <p:grpSpPr bwMode="auto">
            <a:xfrm>
              <a:off x="981" y="2160"/>
              <a:ext cx="1167" cy="1409"/>
              <a:chOff x="237" y="2064"/>
              <a:chExt cx="1167" cy="1409"/>
            </a:xfrm>
          </p:grpSpPr>
          <p:pic>
            <p:nvPicPr>
              <p:cNvPr id="16397" name="Picture 4" descr="nfStreptococcus_mutans"/>
              <p:cNvPicPr>
                <a:picLocks noChangeAspect="1" noChangeArrowheads="1"/>
              </p:cNvPicPr>
              <p:nvPr/>
            </p:nvPicPr>
            <p:blipFill>
              <a:blip r:embed="rId2" cstate="print"/>
              <a:srcRect/>
              <a:stretch>
                <a:fillRect/>
              </a:stretch>
            </p:blipFill>
            <p:spPr bwMode="auto">
              <a:xfrm>
                <a:off x="240" y="2064"/>
                <a:ext cx="1164" cy="1176"/>
              </a:xfrm>
              <a:prstGeom prst="rect">
                <a:avLst/>
              </a:prstGeom>
              <a:noFill/>
              <a:ln w="9525">
                <a:noFill/>
                <a:miter lim="800000"/>
                <a:headEnd/>
                <a:tailEnd/>
              </a:ln>
            </p:spPr>
          </p:pic>
          <p:sp>
            <p:nvSpPr>
              <p:cNvPr id="16398" name="Text Box 5"/>
              <p:cNvSpPr txBox="1">
                <a:spLocks noChangeArrowheads="1"/>
              </p:cNvSpPr>
              <p:nvPr/>
            </p:nvSpPr>
            <p:spPr bwMode="auto">
              <a:xfrm>
                <a:off x="237" y="3066"/>
                <a:ext cx="1054" cy="407"/>
              </a:xfrm>
              <a:prstGeom prst="rect">
                <a:avLst/>
              </a:prstGeom>
              <a:noFill/>
              <a:ln w="9525">
                <a:noFill/>
                <a:miter lim="800000"/>
                <a:headEnd/>
                <a:tailEnd/>
              </a:ln>
            </p:spPr>
            <p:txBody>
              <a:bodyPr wrap="none">
                <a:spAutoFit/>
              </a:bodyPr>
              <a:lstStyle/>
              <a:p>
                <a:r>
                  <a:rPr lang="hu-HU" dirty="0" err="1"/>
                  <a:t>Gram</a:t>
                </a:r>
                <a:r>
                  <a:rPr lang="hu-HU" dirty="0"/>
                  <a:t> festés</a:t>
                </a:r>
                <a:endParaRPr lang="en-GB" dirty="0"/>
              </a:p>
              <a:p>
                <a:r>
                  <a:rPr lang="hu-HU" i="1" dirty="0" err="1"/>
                  <a:t>Streptococcus</a:t>
                </a:r>
                <a:r>
                  <a:rPr lang="hu-HU" i="1" dirty="0"/>
                  <a:t> </a:t>
                </a:r>
                <a:r>
                  <a:rPr lang="hu-HU" i="1" dirty="0" err="1"/>
                  <a:t>mutans</a:t>
                </a:r>
                <a:endParaRPr lang="hu-HU" i="1" dirty="0"/>
              </a:p>
            </p:txBody>
          </p:sp>
        </p:grpSp>
        <p:sp>
          <p:nvSpPr>
            <p:cNvPr id="16396" name="Rectangle 11"/>
            <p:cNvSpPr>
              <a:spLocks noChangeArrowheads="1"/>
            </p:cNvSpPr>
            <p:nvPr/>
          </p:nvSpPr>
          <p:spPr bwMode="auto">
            <a:xfrm>
              <a:off x="982" y="2154"/>
              <a:ext cx="1165" cy="1180"/>
            </a:xfrm>
            <a:prstGeom prst="rect">
              <a:avLst/>
            </a:prstGeom>
            <a:noFill/>
            <a:ln w="38100">
              <a:solidFill>
                <a:schemeClr val="accent2"/>
              </a:solidFill>
              <a:miter lim="800000"/>
              <a:headEnd/>
              <a:tailEnd/>
            </a:ln>
          </p:spPr>
          <p:txBody>
            <a:bodyPr wrap="none" anchor="ctr"/>
            <a:lstStyle/>
            <a:p>
              <a:endParaRPr lang="hu-HU"/>
            </a:p>
          </p:txBody>
        </p:sp>
      </p:grpSp>
    </p:spTree>
    <p:extLst>
      <p:ext uri="{BB962C8B-B14F-4D97-AF65-F5344CB8AC3E}">
        <p14:creationId xmlns:p14="http://schemas.microsoft.com/office/powerpoint/2010/main" val="2296798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andibulartori02-04-06"/>
          <p:cNvPicPr>
            <a:picLocks noChangeAspect="1" noChangeArrowheads="1"/>
          </p:cNvPicPr>
          <p:nvPr/>
        </p:nvPicPr>
        <p:blipFill>
          <a:blip r:embed="rId2" cstate="print"/>
          <a:srcRect/>
          <a:stretch>
            <a:fillRect/>
          </a:stretch>
        </p:blipFill>
        <p:spPr bwMode="auto">
          <a:xfrm>
            <a:off x="-184150" y="-38100"/>
            <a:ext cx="12985751" cy="6972300"/>
          </a:xfrm>
          <a:prstGeom prst="rect">
            <a:avLst/>
          </a:prstGeom>
          <a:noFill/>
          <a:ln w="9525">
            <a:noFill/>
            <a:miter lim="800000"/>
            <a:headEnd/>
            <a:tailEnd/>
          </a:ln>
        </p:spPr>
      </p:pic>
      <p:sp>
        <p:nvSpPr>
          <p:cNvPr id="18435" name="Text Box 3"/>
          <p:cNvSpPr txBox="1">
            <a:spLocks noChangeArrowheads="1"/>
          </p:cNvSpPr>
          <p:nvPr/>
        </p:nvSpPr>
        <p:spPr bwMode="auto">
          <a:xfrm>
            <a:off x="1651250" y="309563"/>
            <a:ext cx="736099" cy="369332"/>
          </a:xfrm>
          <a:prstGeom prst="rect">
            <a:avLst/>
          </a:prstGeom>
          <a:noFill/>
          <a:ln w="9525">
            <a:noFill/>
            <a:miter lim="800000"/>
            <a:headEnd/>
            <a:tailEnd/>
          </a:ln>
        </p:spPr>
        <p:txBody>
          <a:bodyPr wrap="none">
            <a:spAutoFit/>
          </a:bodyPr>
          <a:lstStyle/>
          <a:p>
            <a:pPr algn="ctr"/>
            <a:r>
              <a:rPr lang="hu-HU" sz="1800">
                <a:solidFill>
                  <a:schemeClr val="bg1"/>
                </a:solidFill>
                <a:latin typeface="Comic Sans MS" pitchFamily="66" charset="0"/>
              </a:rPr>
              <a:t>Plakk</a:t>
            </a:r>
            <a:endParaRPr lang="en-GB" sz="1800">
              <a:solidFill>
                <a:schemeClr val="bg1"/>
              </a:solidFill>
              <a:latin typeface="Comic Sans MS" pitchFamily="66" charset="0"/>
            </a:endParaRPr>
          </a:p>
        </p:txBody>
      </p:sp>
    </p:spTree>
    <p:extLst>
      <p:ext uri="{BB962C8B-B14F-4D97-AF65-F5344CB8AC3E}">
        <p14:creationId xmlns:p14="http://schemas.microsoft.com/office/powerpoint/2010/main" val="2345273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5420919" y="385763"/>
            <a:ext cx="814646" cy="369332"/>
          </a:xfrm>
          <a:prstGeom prst="rect">
            <a:avLst/>
          </a:prstGeom>
          <a:noFill/>
          <a:ln w="9525">
            <a:noFill/>
            <a:miter lim="800000"/>
            <a:headEnd/>
            <a:tailEnd/>
          </a:ln>
        </p:spPr>
        <p:txBody>
          <a:bodyPr wrap="none">
            <a:spAutoFit/>
          </a:bodyPr>
          <a:lstStyle/>
          <a:p>
            <a:pPr algn="ctr"/>
            <a:r>
              <a:rPr lang="hu-HU" sz="1800">
                <a:latin typeface="Comic Sans MS" pitchFamily="66" charset="0"/>
              </a:rPr>
              <a:t>Fogkő</a:t>
            </a:r>
            <a:endParaRPr lang="en-GB" sz="1800">
              <a:latin typeface="Comic Sans MS" pitchFamily="66" charset="0"/>
            </a:endParaRPr>
          </a:p>
        </p:txBody>
      </p:sp>
      <p:grpSp>
        <p:nvGrpSpPr>
          <p:cNvPr id="2" name="Group 5"/>
          <p:cNvGrpSpPr>
            <a:grpSpLocks/>
          </p:cNvGrpSpPr>
          <p:nvPr/>
        </p:nvGrpSpPr>
        <p:grpSpPr bwMode="auto">
          <a:xfrm>
            <a:off x="279401" y="1046164"/>
            <a:ext cx="11563351" cy="4321175"/>
            <a:chOff x="132" y="659"/>
            <a:chExt cx="5463" cy="2722"/>
          </a:xfrm>
        </p:grpSpPr>
        <p:pic>
          <p:nvPicPr>
            <p:cNvPr id="19460" name="Picture 2" descr="MandibularAnteriorCalculus"/>
            <p:cNvPicPr>
              <a:picLocks noChangeAspect="1" noChangeArrowheads="1"/>
            </p:cNvPicPr>
            <p:nvPr/>
          </p:nvPicPr>
          <p:blipFill>
            <a:blip r:embed="rId2" cstate="print"/>
            <a:srcRect/>
            <a:stretch>
              <a:fillRect/>
            </a:stretch>
          </p:blipFill>
          <p:spPr bwMode="auto">
            <a:xfrm>
              <a:off x="144" y="672"/>
              <a:ext cx="5451" cy="2709"/>
            </a:xfrm>
            <a:prstGeom prst="rect">
              <a:avLst/>
            </a:prstGeom>
            <a:noFill/>
            <a:ln w="9525">
              <a:noFill/>
              <a:miter lim="800000"/>
              <a:headEnd/>
              <a:tailEnd/>
            </a:ln>
          </p:spPr>
        </p:pic>
        <p:sp>
          <p:nvSpPr>
            <p:cNvPr id="19461" name="Rectangle 4"/>
            <p:cNvSpPr>
              <a:spLocks noChangeArrowheads="1"/>
            </p:cNvSpPr>
            <p:nvPr/>
          </p:nvSpPr>
          <p:spPr bwMode="auto">
            <a:xfrm>
              <a:off x="132" y="659"/>
              <a:ext cx="5459" cy="2721"/>
            </a:xfrm>
            <a:prstGeom prst="rect">
              <a:avLst/>
            </a:prstGeom>
            <a:noFill/>
            <a:ln w="38100">
              <a:solidFill>
                <a:schemeClr val="accent2"/>
              </a:solidFill>
              <a:miter lim="800000"/>
              <a:headEnd/>
              <a:tailEnd/>
            </a:ln>
          </p:spPr>
          <p:txBody>
            <a:bodyPr wrap="none" anchor="ctr"/>
            <a:lstStyle/>
            <a:p>
              <a:endParaRPr lang="hu-HU"/>
            </a:p>
          </p:txBody>
        </p:sp>
      </p:grpSp>
    </p:spTree>
    <p:extLst>
      <p:ext uri="{BB962C8B-B14F-4D97-AF65-F5344CB8AC3E}">
        <p14:creationId xmlns:p14="http://schemas.microsoft.com/office/powerpoint/2010/main" val="184034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Képtalálat a következőre: „pasztőrözött felírat”"/>
          <p:cNvPicPr>
            <a:picLocks noChangeAspect="1" noChangeArrowheads="1"/>
          </p:cNvPicPr>
          <p:nvPr/>
        </p:nvPicPr>
        <p:blipFill>
          <a:blip r:embed="rId2" cstate="print"/>
          <a:srcRect/>
          <a:stretch>
            <a:fillRect/>
          </a:stretch>
        </p:blipFill>
        <p:spPr bwMode="auto">
          <a:xfrm>
            <a:off x="1422459" y="331076"/>
            <a:ext cx="9395306" cy="6250489"/>
          </a:xfrm>
          <a:prstGeom prst="rect">
            <a:avLst/>
          </a:prstGeom>
          <a:noFill/>
        </p:spPr>
      </p:pic>
      <p:sp>
        <p:nvSpPr>
          <p:cNvPr id="3" name="Téglalap 2"/>
          <p:cNvSpPr/>
          <p:nvPr/>
        </p:nvSpPr>
        <p:spPr>
          <a:xfrm>
            <a:off x="5722883" y="2900855"/>
            <a:ext cx="1418896" cy="472966"/>
          </a:xfrm>
          <a:prstGeom prst="rect">
            <a:avLst/>
          </a:prstGeom>
          <a:noFill/>
          <a:ln w="1270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Jobbra nyíl 3"/>
          <p:cNvSpPr/>
          <p:nvPr/>
        </p:nvSpPr>
        <p:spPr>
          <a:xfrm>
            <a:off x="7472855" y="2916621"/>
            <a:ext cx="1545021" cy="441434"/>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églalap 4"/>
          <p:cNvSpPr/>
          <p:nvPr/>
        </p:nvSpPr>
        <p:spPr>
          <a:xfrm>
            <a:off x="9159070" y="2944789"/>
            <a:ext cx="1879041" cy="477054"/>
          </a:xfrm>
          <a:prstGeom prst="rect">
            <a:avLst/>
          </a:prstGeom>
        </p:spPr>
        <p:txBody>
          <a:bodyPr wrap="none">
            <a:spAutoFit/>
          </a:bodyPr>
          <a:lstStyle/>
          <a:p>
            <a:r>
              <a:rPr lang="hu-HU" sz="2500" b="1" dirty="0" smtClean="0">
                <a:latin typeface="Times New Roman" pitchFamily="18" charset="0"/>
                <a:cs typeface="Times New Roman" pitchFamily="18" charset="0"/>
              </a:rPr>
              <a:t>pasztőrözött</a:t>
            </a:r>
            <a:endParaRPr lang="hu-HU" sz="2500" b="1" dirty="0">
              <a:latin typeface="Times New Roman" pitchFamily="18" charset="0"/>
              <a:cs typeface="Times New Roman" pitchFamily="18" charset="0"/>
            </a:endParaRPr>
          </a:p>
        </p:txBody>
      </p:sp>
      <p:sp>
        <p:nvSpPr>
          <p:cNvPr id="6" name="Lefelé nyíl 5"/>
          <p:cNvSpPr/>
          <p:nvPr/>
        </p:nvSpPr>
        <p:spPr>
          <a:xfrm>
            <a:off x="9995338" y="3578772"/>
            <a:ext cx="457200" cy="7094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p:cNvSpPr/>
          <p:nvPr/>
        </p:nvSpPr>
        <p:spPr>
          <a:xfrm>
            <a:off x="9170901" y="4489809"/>
            <a:ext cx="2296975" cy="553998"/>
          </a:xfrm>
          <a:prstGeom prst="rect">
            <a:avLst/>
          </a:prstGeom>
        </p:spPr>
        <p:txBody>
          <a:bodyPr wrap="none">
            <a:spAutoFit/>
          </a:bodyPr>
          <a:lstStyle/>
          <a:p>
            <a:pPr>
              <a:spcBef>
                <a:spcPct val="20000"/>
              </a:spcBef>
              <a:buNone/>
            </a:pPr>
            <a:r>
              <a:rPr lang="hu-HU" altLang="hu-HU" sz="3000" b="1" dirty="0" smtClean="0"/>
              <a:t>Louis Pasteur</a:t>
            </a:r>
            <a:endParaRPr lang="hu-HU" altLang="hu-HU" sz="3000" b="1" dirty="0"/>
          </a:p>
        </p:txBody>
      </p:sp>
    </p:spTree>
    <p:extLst>
      <p:ext uri="{BB962C8B-B14F-4D97-AF65-F5344CB8AC3E}">
        <p14:creationId xmlns:p14="http://schemas.microsoft.com/office/powerpoint/2010/main" val="355068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i="1" dirty="0" smtClean="0"/>
              <a:t>„A csodálkozás az első lépés a megismeréshez.” (Louis Pasteur)</a:t>
            </a:r>
            <a:endParaRPr lang="hu-HU" dirty="0"/>
          </a:p>
        </p:txBody>
      </p:sp>
      <p:sp>
        <p:nvSpPr>
          <p:cNvPr id="3" name="Tartalom helye 2"/>
          <p:cNvSpPr>
            <a:spLocks noGrp="1"/>
          </p:cNvSpPr>
          <p:nvPr>
            <p:ph idx="1"/>
          </p:nvPr>
        </p:nvSpPr>
        <p:spPr/>
        <p:txBody>
          <a:bodyPr/>
          <a:lstStyle/>
          <a:p>
            <a:pPr>
              <a:spcBef>
                <a:spcPct val="20000"/>
              </a:spcBef>
              <a:buNone/>
            </a:pPr>
            <a:r>
              <a:rPr lang="hu-HU" altLang="hu-HU" b="1" dirty="0" smtClean="0"/>
              <a:t>Louis </a:t>
            </a:r>
            <a:r>
              <a:rPr lang="hu-HU" altLang="hu-HU" b="1" dirty="0"/>
              <a:t>Pasteur</a:t>
            </a:r>
          </a:p>
          <a:p>
            <a:pPr>
              <a:spcBef>
                <a:spcPct val="20000"/>
              </a:spcBef>
            </a:pPr>
            <a:endParaRPr lang="hu-HU" altLang="hu-HU" dirty="0">
              <a:solidFill>
                <a:srgbClr val="FFD215"/>
              </a:solidFill>
            </a:endParaRPr>
          </a:p>
          <a:p>
            <a:pPr>
              <a:spcBef>
                <a:spcPct val="20000"/>
              </a:spcBef>
              <a:buFontTx/>
              <a:buChar char="•"/>
            </a:pPr>
            <a:r>
              <a:rPr lang="hu-HU" altLang="hu-HU" dirty="0" err="1"/>
              <a:t>pasztőrizálás</a:t>
            </a:r>
            <a:r>
              <a:rPr lang="hu-HU" altLang="hu-HU" dirty="0"/>
              <a:t> eljárása</a:t>
            </a:r>
          </a:p>
          <a:p>
            <a:pPr>
              <a:spcBef>
                <a:spcPct val="20000"/>
              </a:spcBef>
              <a:buFontTx/>
              <a:buChar char="•"/>
            </a:pPr>
            <a:r>
              <a:rPr lang="hu-HU" altLang="hu-HU" dirty="0"/>
              <a:t>lépfene elleni védőoltás (1880-as évek)</a:t>
            </a:r>
          </a:p>
          <a:p>
            <a:endParaRPr lang="hu-HU"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b="4945"/>
          <a:stretch>
            <a:fillRect/>
          </a:stretch>
        </p:blipFill>
        <p:spPr bwMode="auto">
          <a:xfrm>
            <a:off x="8772525" y="1889125"/>
            <a:ext cx="3419475" cy="4968875"/>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 name="Tartalom helye 3" descr="Képtalálat a következ&amp;odblac;re: „book drawing”"/>
          <p:cNvPicPr>
            <a:picLocks/>
          </p:cNvPicPr>
          <p:nvPr/>
        </p:nvPicPr>
        <p:blipFill>
          <a:blip r:embed="rId3" cstate="print">
            <a:extLst>
              <a:ext uri="{28A0092B-C50C-407E-A947-70E740481C1C}">
                <a14:useLocalDpi xmlns:a14="http://schemas.microsoft.com/office/drawing/2010/main" val="0"/>
              </a:ext>
            </a:extLst>
          </a:blip>
          <a:srcRect l="53333" t="3053" r="2499" b="71756"/>
          <a:stretch>
            <a:fillRect/>
          </a:stretch>
        </p:blipFill>
        <p:spPr bwMode="auto">
          <a:xfrm>
            <a:off x="10947400" y="354806"/>
            <a:ext cx="1154112"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8. Védekezés</a:t>
            </a:r>
            <a:endParaRPr lang="hu-HU" dirty="0"/>
          </a:p>
        </p:txBody>
      </p:sp>
      <p:sp>
        <p:nvSpPr>
          <p:cNvPr id="3" name="Tartalom helye 2"/>
          <p:cNvSpPr>
            <a:spLocks noGrp="1"/>
          </p:cNvSpPr>
          <p:nvPr>
            <p:ph idx="1"/>
          </p:nvPr>
        </p:nvSpPr>
        <p:spPr>
          <a:xfrm>
            <a:off x="838200" y="1825625"/>
            <a:ext cx="7333527" cy="4351338"/>
          </a:xfrm>
        </p:spPr>
        <p:txBody>
          <a:bodyPr>
            <a:normAutofit fontScale="92500" lnSpcReduction="20000"/>
          </a:bodyPr>
          <a:lstStyle/>
          <a:p>
            <a:r>
              <a:rPr lang="hu-HU" altLang="hu-HU" dirty="0"/>
              <a:t>Fertőtlenítés </a:t>
            </a:r>
          </a:p>
          <a:p>
            <a:pPr lvl="1"/>
            <a:r>
              <a:rPr lang="hu-HU" sz="2800" dirty="0" smtClean="0">
                <a:hlinkClick r:id="rId2"/>
              </a:rPr>
              <a:t>UV-C lámpa &gt; tojás</a:t>
            </a:r>
            <a:r>
              <a:rPr lang="hu-HU" sz="2800" dirty="0" smtClean="0"/>
              <a:t>héj fertőtlenítése</a:t>
            </a:r>
          </a:p>
          <a:p>
            <a:pPr lvl="1"/>
            <a:r>
              <a:rPr lang="hu-HU" altLang="hu-HU" sz="2800" dirty="0" smtClean="0"/>
              <a:t>Klórral(Semmelweis </a:t>
            </a:r>
            <a:r>
              <a:rPr lang="hu-HU" altLang="hu-HU" sz="2800" dirty="0"/>
              <a:t>Ignác)</a:t>
            </a:r>
          </a:p>
          <a:p>
            <a:pPr lvl="1"/>
            <a:r>
              <a:rPr lang="hu-HU" altLang="hu-HU" sz="2800" dirty="0" smtClean="0"/>
              <a:t>Ózon &gt; kórházakban</a:t>
            </a:r>
            <a:endParaRPr lang="hu-HU" altLang="hu-HU" sz="2800" dirty="0"/>
          </a:p>
          <a:p>
            <a:r>
              <a:rPr lang="hu-HU" altLang="hu-HU" dirty="0"/>
              <a:t>Védőoltások </a:t>
            </a:r>
          </a:p>
          <a:p>
            <a:r>
              <a:rPr lang="hu-HU" altLang="hu-HU" dirty="0"/>
              <a:t>Antibiotikum: </a:t>
            </a:r>
            <a:r>
              <a:rPr lang="hu-HU" altLang="hu-HU" dirty="0" err="1"/>
              <a:t>Penicillium</a:t>
            </a:r>
            <a:r>
              <a:rPr lang="hu-HU" altLang="hu-HU" dirty="0"/>
              <a:t> gombák termelnek olyan anyagokat, amik gátolják a bacik szaporodását (Rezisztencia: nem szedem végig az antibiotikumot, vagy kevesebbet veszek be az előírtnál</a:t>
            </a:r>
            <a:r>
              <a:rPr lang="hu-HU" altLang="hu-HU" dirty="0" smtClean="0"/>
              <a:t>)</a:t>
            </a:r>
          </a:p>
          <a:p>
            <a:pPr marL="795338"/>
            <a:r>
              <a:rPr lang="hu-HU" dirty="0" smtClean="0"/>
              <a:t>Penicillin termelés, az első antibiotikum &lt; </a:t>
            </a:r>
            <a:r>
              <a:rPr lang="hu-HU" b="1" dirty="0" smtClean="0"/>
              <a:t>Alexander Fleming </a:t>
            </a:r>
            <a:r>
              <a:rPr lang="hu-HU" dirty="0" smtClean="0"/>
              <a:t>(1881-1955), Nobel-díj 1945</a:t>
            </a:r>
            <a:endParaRPr lang="hu-HU" dirty="0"/>
          </a:p>
        </p:txBody>
      </p:sp>
      <p:pic>
        <p:nvPicPr>
          <p:cNvPr id="4" name="Tartalom helye 3" descr="Képtalálat a következ&amp;odblac;re: „book drawing”"/>
          <p:cNvPicPr>
            <a:picLocks/>
          </p:cNvPicPr>
          <p:nvPr/>
        </p:nvPicPr>
        <p:blipFill>
          <a:blip r:embed="rId3" cstate="print">
            <a:extLst>
              <a:ext uri="{28A0092B-C50C-407E-A947-70E740481C1C}">
                <a14:useLocalDpi xmlns:a14="http://schemas.microsoft.com/office/drawing/2010/main" val="0"/>
              </a:ext>
            </a:extLst>
          </a:blip>
          <a:srcRect l="53333" t="3053" r="2499" b="71756"/>
          <a:stretch>
            <a:fillRect/>
          </a:stretch>
        </p:blipFill>
        <p:spPr bwMode="auto">
          <a:xfrm>
            <a:off x="10526713" y="365125"/>
            <a:ext cx="1154112"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4911" y="1429544"/>
            <a:ext cx="3352800" cy="5143500"/>
          </a:xfrm>
          <a:prstGeom prst="rect">
            <a:avLst/>
          </a:prstGeom>
        </p:spPr>
      </p:pic>
    </p:spTree>
    <p:extLst>
      <p:ext uri="{BB962C8B-B14F-4D97-AF65-F5344CB8AC3E}">
        <p14:creationId xmlns:p14="http://schemas.microsoft.com/office/powerpoint/2010/main" val="212475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7. Betegséget okozók</a:t>
            </a:r>
          </a:p>
        </p:txBody>
      </p:sp>
      <p:sp>
        <p:nvSpPr>
          <p:cNvPr id="3" name="Tartalom helye 2"/>
          <p:cNvSpPr>
            <a:spLocks noGrp="1"/>
          </p:cNvSpPr>
          <p:nvPr>
            <p:ph idx="1"/>
          </p:nvPr>
        </p:nvSpPr>
        <p:spPr/>
        <p:txBody>
          <a:bodyPr/>
          <a:lstStyle/>
          <a:p>
            <a:r>
              <a:rPr lang="hu-HU" dirty="0"/>
              <a:t>lepra, tetanusz, tüdőgyulladás, tbc, pestis, lépfene, skarlát,  kolera, vérbaj, gyomorfekély, szalmonella fertőzés, fogszuvasodás</a:t>
            </a:r>
          </a:p>
          <a:p>
            <a:pPr>
              <a:buNone/>
            </a:pPr>
            <a:endParaRPr lang="hu-HU" dirty="0"/>
          </a:p>
        </p:txBody>
      </p:sp>
      <p:pic>
        <p:nvPicPr>
          <p:cNvPr id="4" name="Tartalom helye 3" descr="Képtalálat a következ&amp;odblac;re: „book drawing”"/>
          <p:cNvPicPr>
            <a:picLocks/>
          </p:cNvPicPr>
          <p:nvPr/>
        </p:nvPicPr>
        <p:blipFill>
          <a:blip r:embed="rId2" cstate="print">
            <a:extLst>
              <a:ext uri="{28A0092B-C50C-407E-A947-70E740481C1C}">
                <a14:useLocalDpi xmlns:a14="http://schemas.microsoft.com/office/drawing/2010/main" val="0"/>
              </a:ext>
            </a:extLst>
          </a:blip>
          <a:srcRect l="53333" t="3053" r="2499" b="71756"/>
          <a:stretch>
            <a:fillRect/>
          </a:stretch>
        </p:blipFill>
        <p:spPr bwMode="auto">
          <a:xfrm>
            <a:off x="10776744" y="365125"/>
            <a:ext cx="1154112"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209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Játék</a:t>
            </a:r>
            <a:endParaRPr lang="hu-HU" dirty="0"/>
          </a:p>
        </p:txBody>
      </p:sp>
      <p:sp>
        <p:nvSpPr>
          <p:cNvPr id="3" name="Szöveg helye 2"/>
          <p:cNvSpPr>
            <a:spLocks noGrp="1"/>
          </p:cNvSpPr>
          <p:nvPr>
            <p:ph type="body" idx="1"/>
          </p:nvPr>
        </p:nvSpPr>
        <p:spPr/>
        <p:txBody>
          <a:bodyPr/>
          <a:lstStyle/>
          <a:p>
            <a:r>
              <a:rPr lang="hu-HU" dirty="0">
                <a:hlinkClick r:id="rId2"/>
              </a:rPr>
              <a:t>https://play.kahoot.it/#/?</a:t>
            </a:r>
            <a:r>
              <a:rPr lang="hu-HU" dirty="0" smtClean="0">
                <a:hlinkClick r:id="rId2"/>
              </a:rPr>
              <a:t>quizId=834597d6-42c9-4a75-964c-6d6b579157ea</a:t>
            </a:r>
            <a:endParaRPr lang="hu-HU" dirty="0" smtClean="0"/>
          </a:p>
          <a:p>
            <a:endParaRPr lang="hu-HU" dirty="0"/>
          </a:p>
        </p:txBody>
      </p:sp>
    </p:spTree>
    <p:extLst>
      <p:ext uri="{BB962C8B-B14F-4D97-AF65-F5344CB8AC3E}">
        <p14:creationId xmlns:p14="http://schemas.microsoft.com/office/powerpoint/2010/main" val="1309796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Gondolkozz!</a:t>
            </a:r>
          </a:p>
        </p:txBody>
      </p:sp>
      <p:sp>
        <p:nvSpPr>
          <p:cNvPr id="3" name="Tartalom helye 2"/>
          <p:cNvSpPr>
            <a:spLocks noGrp="1"/>
          </p:cNvSpPr>
          <p:nvPr>
            <p:ph idx="1"/>
          </p:nvPr>
        </p:nvSpPr>
        <p:spPr/>
        <p:txBody>
          <a:bodyPr>
            <a:normAutofit fontScale="85000" lnSpcReduction="20000"/>
          </a:bodyPr>
          <a:lstStyle/>
          <a:p>
            <a:r>
              <a:rPr lang="hu-HU" dirty="0"/>
              <a:t>Okozhat-e </a:t>
            </a:r>
            <a:r>
              <a:rPr lang="hu-HU" dirty="0" err="1"/>
              <a:t>autotróf</a:t>
            </a:r>
            <a:r>
              <a:rPr lang="hu-HU" dirty="0"/>
              <a:t> baktérium betegséget? Mondj példát, vagy indokold!</a:t>
            </a:r>
          </a:p>
          <a:p>
            <a:r>
              <a:rPr lang="hu-HU" dirty="0"/>
              <a:t>Miért vényköteles az antibiotikum? Miért kell a kúrát </a:t>
            </a:r>
            <a:r>
              <a:rPr lang="hu-HU" dirty="0" err="1"/>
              <a:t>végigcsinálni</a:t>
            </a:r>
            <a:r>
              <a:rPr lang="hu-HU" dirty="0"/>
              <a:t>? (általában 1 hétig)</a:t>
            </a:r>
          </a:p>
          <a:p>
            <a:r>
              <a:rPr lang="hu-HU" altLang="hu-HU" dirty="0"/>
              <a:t>Mire jó a Normaflór vagy az élőflórás joghurt? Mikor van ezekre szükségünk és miért?</a:t>
            </a:r>
          </a:p>
          <a:p>
            <a:r>
              <a:rPr lang="hu-HU" altLang="hu-HU" dirty="0"/>
              <a:t>Miben különbözik a vírus és a baktérium?</a:t>
            </a:r>
          </a:p>
          <a:p>
            <a:r>
              <a:rPr lang="hu-HU" altLang="hu-HU" dirty="0"/>
              <a:t>Sorolj példákat baktériumnak </a:t>
            </a:r>
            <a:r>
              <a:rPr lang="hu-HU" altLang="hu-HU" dirty="0" smtClean="0"/>
              <a:t>növénnyel, gerincessel </a:t>
            </a:r>
            <a:r>
              <a:rPr lang="hu-HU" altLang="hu-HU" dirty="0"/>
              <a:t>való szimbiózisára!</a:t>
            </a:r>
          </a:p>
          <a:p>
            <a:r>
              <a:rPr lang="hu-HU" altLang="hu-HU" dirty="0" smtClean="0"/>
              <a:t>A </a:t>
            </a:r>
            <a:r>
              <a:rPr lang="hu-HU" altLang="hu-HU" dirty="0"/>
              <a:t>pillangós virágú növények és a nitrogénkötő baktériumok együttélése szimbiózis, vagyis mindkét élőlény számára előnyös. Mi az egyik és mi a másik faj haszna ebből az együttélésből?</a:t>
            </a:r>
          </a:p>
          <a:p>
            <a:r>
              <a:rPr lang="hu-HU" altLang="hu-HU" dirty="0"/>
              <a:t>A ló belében cellulózbontó baktériumok élnek szimbiózisban. Mi az előnye a lónak és mi a baktériumnak az együttélésből? </a:t>
            </a:r>
          </a:p>
          <a:p>
            <a:endParaRPr lang="hu-HU" dirty="0"/>
          </a:p>
        </p:txBody>
      </p:sp>
    </p:spTree>
    <p:extLst>
      <p:ext uri="{BB962C8B-B14F-4D97-AF65-F5344CB8AC3E}">
        <p14:creationId xmlns:p14="http://schemas.microsoft.com/office/powerpoint/2010/main" val="2657572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ltLang="hu-HU" b="1" dirty="0"/>
              <a:t>Lépfene (</a:t>
            </a:r>
            <a:r>
              <a:rPr lang="hu-HU" altLang="hu-HU" b="1" dirty="0" err="1"/>
              <a:t>antrax</a:t>
            </a:r>
            <a:r>
              <a:rPr lang="hu-HU" altLang="hu-HU" b="1" dirty="0"/>
              <a:t>)</a:t>
            </a:r>
            <a:endParaRPr lang="hu-HU" dirty="0"/>
          </a:p>
        </p:txBody>
      </p:sp>
      <p:sp>
        <p:nvSpPr>
          <p:cNvPr id="3" name="Tartalom helye 2"/>
          <p:cNvSpPr>
            <a:spLocks noGrp="1"/>
          </p:cNvSpPr>
          <p:nvPr>
            <p:ph idx="1"/>
          </p:nvPr>
        </p:nvSpPr>
        <p:spPr/>
        <p:txBody>
          <a:bodyPr>
            <a:normAutofit/>
          </a:bodyPr>
          <a:lstStyle/>
          <a:p>
            <a:pPr>
              <a:defRPr/>
            </a:pPr>
            <a:r>
              <a:rPr lang="hu-HU" sz="2500" dirty="0"/>
              <a:t>a növényevő állatok betegsége, elsősorban </a:t>
            </a:r>
            <a:r>
              <a:rPr lang="hu-HU" sz="2500" u="sng" dirty="0"/>
              <a:t>vaddisznótól</a:t>
            </a:r>
            <a:r>
              <a:rPr lang="hu-HU" sz="2500" dirty="0"/>
              <a:t> lehet elkapni. A beteg állat </a:t>
            </a:r>
            <a:r>
              <a:rPr lang="hu-HU" sz="2500" b="1" dirty="0"/>
              <a:t>lépe</a:t>
            </a:r>
            <a:r>
              <a:rPr lang="hu-HU" sz="2500" dirty="0"/>
              <a:t> gyulladt, benne elhalások </a:t>
            </a:r>
            <a:r>
              <a:rPr lang="hu-HU" sz="2500" dirty="0" err="1"/>
              <a:t>láthatóak</a:t>
            </a:r>
            <a:r>
              <a:rPr lang="hu-HU" sz="2500" dirty="0"/>
              <a:t>. Emberben különböző módokon jelenhet meg, aszerint hogy hol hatolt be a kórokozó:</a:t>
            </a:r>
          </a:p>
          <a:p>
            <a:pPr lvl="1">
              <a:defRPr/>
            </a:pPr>
            <a:r>
              <a:rPr lang="hu-HU" sz="2500" i="1" dirty="0"/>
              <a:t>bőr:</a:t>
            </a:r>
            <a:r>
              <a:rPr lang="hu-HU" sz="2500" dirty="0"/>
              <a:t> kiütés és fekély látható</a:t>
            </a:r>
          </a:p>
          <a:p>
            <a:pPr lvl="1">
              <a:defRPr/>
            </a:pPr>
            <a:r>
              <a:rPr lang="hu-HU" sz="2500" i="1" dirty="0"/>
              <a:t>tüdő:</a:t>
            </a:r>
            <a:r>
              <a:rPr lang="hu-HU" sz="2500" dirty="0"/>
              <a:t> ha a kórokozót belélegezzük, akkor tüdőgyulladás, magas láz, nehézlégzés jelentkezik</a:t>
            </a:r>
          </a:p>
          <a:p>
            <a:pPr lvl="1">
              <a:defRPr/>
            </a:pPr>
            <a:r>
              <a:rPr lang="hu-HU" sz="2500" i="1" dirty="0"/>
              <a:t>bél:</a:t>
            </a:r>
            <a:r>
              <a:rPr lang="hu-HU" sz="2500" dirty="0"/>
              <a:t> magas láz, erős hasi fájdalom, véres hasmenés, hashártyagyulladás </a:t>
            </a:r>
            <a:r>
              <a:rPr lang="hu-HU" sz="2500" dirty="0" err="1"/>
              <a:t>jellemzi</a:t>
            </a:r>
            <a:r>
              <a:rPr lang="hu-HU" sz="2500" dirty="0"/>
              <a:t>.</a:t>
            </a:r>
          </a:p>
          <a:p>
            <a:pPr>
              <a:defRPr/>
            </a:pPr>
            <a:r>
              <a:rPr lang="hu-HU" sz="2500" dirty="0"/>
              <a:t>Antibiotikummal gyógyítható, de a bél- és </a:t>
            </a:r>
            <a:r>
              <a:rPr lang="hu-HU" sz="2500" u="sng" dirty="0"/>
              <a:t>tüdőfertőz</a:t>
            </a:r>
            <a:r>
              <a:rPr lang="hu-HU" sz="2500" dirty="0"/>
              <a:t>és akár </a:t>
            </a:r>
            <a:r>
              <a:rPr lang="hu-HU" sz="2500" u="sng" dirty="0"/>
              <a:t>halálos</a:t>
            </a:r>
            <a:r>
              <a:rPr lang="hu-HU" sz="2500" dirty="0"/>
              <a:t> is lehet, mert sokk alakulhat ki</a:t>
            </a:r>
            <a:r>
              <a:rPr lang="hu-HU" sz="2500" dirty="0">
                <a:sym typeface="Wingdings" pitchFamily="2" charset="2"/>
              </a:rPr>
              <a:t> biológiai fegyver</a:t>
            </a:r>
            <a:endParaRPr lang="hu-HU" sz="2500" dirty="0"/>
          </a:p>
          <a:p>
            <a:endParaRPr lang="hu-HU" sz="2500" dirty="0"/>
          </a:p>
        </p:txBody>
      </p:sp>
      <p:pic>
        <p:nvPicPr>
          <p:cNvPr id="4" name="Picture 2" descr="http://upload.wikimedia.org/wikipedia/commons/thumb/3/37/Cutaneous_anthrax_lesion_on_the_neck._PHIL_1934_lores.jpg/250px-Cutaneous_anthrax_lesion_on_the_neck._PHIL_1934_lore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31820" y="5376105"/>
            <a:ext cx="1960179" cy="148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medindia.net/patients/patientinfo/Images/anthrax.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9930" y="0"/>
            <a:ext cx="2102069" cy="180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96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a:xfrm>
            <a:off x="570186" y="1011350"/>
            <a:ext cx="11621814" cy="4351338"/>
          </a:xfrm>
        </p:spPr>
        <p:txBody>
          <a:bodyPr>
            <a:noAutofit/>
          </a:bodyPr>
          <a:lstStyle/>
          <a:p>
            <a:pPr>
              <a:defRPr/>
            </a:pPr>
            <a:r>
              <a:rPr lang="hu-HU" sz="2500" dirty="0"/>
              <a:t>A spórás formában rendkívüli ellenálló </a:t>
            </a:r>
            <a:r>
              <a:rPr lang="hu-HU" sz="2500" dirty="0" err="1"/>
              <a:t>anthraxot</a:t>
            </a:r>
            <a:r>
              <a:rPr lang="hu-HU" sz="2500" dirty="0"/>
              <a:t> az első világháborúban használták fel biológiai fegyverként, </a:t>
            </a:r>
            <a:r>
              <a:rPr lang="hu-HU" sz="2500" dirty="0" smtClean="0"/>
              <a:t>elsősorban </a:t>
            </a:r>
            <a:r>
              <a:rPr lang="hu-HU" sz="2500" dirty="0"/>
              <a:t>az állatok elpusztítására. Az ötvenes évektől számos országban nagy mennyiségű </a:t>
            </a:r>
            <a:r>
              <a:rPr lang="hu-HU" sz="2500" dirty="0" err="1"/>
              <a:t>anthrax</a:t>
            </a:r>
            <a:r>
              <a:rPr lang="hu-HU" sz="2500" dirty="0"/>
              <a:t>-spórát állítottak elő </a:t>
            </a:r>
            <a:r>
              <a:rPr lang="hu-HU" sz="2500" u="sng" dirty="0"/>
              <a:t>biológiai fegyverként</a:t>
            </a:r>
            <a:r>
              <a:rPr lang="hu-HU" sz="2500" dirty="0"/>
              <a:t>. </a:t>
            </a:r>
          </a:p>
          <a:p>
            <a:pPr>
              <a:defRPr/>
            </a:pPr>
            <a:r>
              <a:rPr lang="hu-HU" sz="2500" dirty="0"/>
              <a:t>Az ENSZ 1970-es határozata a kémiai és biológiai fegyverek gyártásának megszüntetését és a meglévő készletek </a:t>
            </a:r>
            <a:r>
              <a:rPr lang="hu-HU" sz="2500" u="sng" dirty="0"/>
              <a:t>megsemmisítését</a:t>
            </a:r>
            <a:r>
              <a:rPr lang="hu-HU" sz="2500" dirty="0"/>
              <a:t> irányozta elő. Ezt az egyezményt több mint 140 állam ratifikálta - többek között a Szovjetunió és Irak -, ennek ellenére, titkos szolgálati jelentésekre alapozottan, feltételezhető, hogy napjainkban is </a:t>
            </a:r>
            <a:r>
              <a:rPr lang="hu-HU" sz="2500" u="sng" dirty="0"/>
              <a:t>legalább 17 állam </a:t>
            </a:r>
            <a:r>
              <a:rPr lang="hu-HU" sz="2500" dirty="0"/>
              <a:t>rendelkezik biológiai fegyverekkel, így </a:t>
            </a:r>
            <a:r>
              <a:rPr lang="hu-HU" sz="2500" dirty="0" err="1"/>
              <a:t>anthraxszal</a:t>
            </a:r>
            <a:r>
              <a:rPr lang="hu-HU" sz="2500" dirty="0"/>
              <a:t> is.</a:t>
            </a:r>
          </a:p>
          <a:p>
            <a:pPr>
              <a:defRPr/>
            </a:pPr>
            <a:r>
              <a:rPr lang="hu-HU" sz="2500" dirty="0"/>
              <a:t>1978-80: Lépfenejárvány Zimbabwe-ban, több mint 6 ezer megbetegedés, sok száz halott</a:t>
            </a:r>
          </a:p>
          <a:p>
            <a:pPr>
              <a:defRPr/>
            </a:pPr>
            <a:r>
              <a:rPr lang="hu-HU" sz="2500" dirty="0"/>
              <a:t>1979: Lépfene-spórák szabadultak el a Szovjetunióban egy hadilétesítményben, 68-an haltak meg</a:t>
            </a:r>
          </a:p>
          <a:p>
            <a:pPr>
              <a:defRPr/>
            </a:pPr>
            <a:r>
              <a:rPr lang="hu-HU" sz="2500" dirty="0"/>
              <a:t>1995: Irak elismerte, hogy 8500 liter lépfene-koncentrátummal rendelkezik a biológiai fegyverprogramjai keretében</a:t>
            </a:r>
          </a:p>
          <a:p>
            <a:endParaRPr lang="hu-HU" dirty="0"/>
          </a:p>
        </p:txBody>
      </p:sp>
    </p:spTree>
    <p:extLst>
      <p:ext uri="{BB962C8B-B14F-4D97-AF65-F5344CB8AC3E}">
        <p14:creationId xmlns:p14="http://schemas.microsoft.com/office/powerpoint/2010/main" val="62301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Kolera</a:t>
            </a:r>
          </a:p>
        </p:txBody>
      </p:sp>
      <p:sp>
        <p:nvSpPr>
          <p:cNvPr id="3" name="Tartalom helye 2"/>
          <p:cNvSpPr>
            <a:spLocks noGrp="1"/>
          </p:cNvSpPr>
          <p:nvPr>
            <p:ph idx="1"/>
          </p:nvPr>
        </p:nvSpPr>
        <p:spPr>
          <a:xfrm>
            <a:off x="323850" y="1425574"/>
            <a:ext cx="6038850" cy="5140325"/>
          </a:xfrm>
        </p:spPr>
        <p:txBody>
          <a:bodyPr>
            <a:normAutofit fontScale="92500" lnSpcReduction="10000"/>
          </a:bodyPr>
          <a:lstStyle/>
          <a:p>
            <a:pPr>
              <a:buFontTx/>
              <a:buChar char="-"/>
            </a:pPr>
            <a:r>
              <a:rPr lang="hu-HU" altLang="hu-HU" dirty="0"/>
              <a:t>fertőzött víz, legyek terjesztik, mosatlan gyümölcs, zöldség</a:t>
            </a:r>
          </a:p>
          <a:p>
            <a:pPr>
              <a:buFontTx/>
              <a:buChar char="-"/>
            </a:pPr>
            <a:r>
              <a:rPr lang="hu-HU" altLang="hu-HU" dirty="0"/>
              <a:t>DK Ázsiában, Dél- és Közép Amerikában endémiás, de Európában is előfordul</a:t>
            </a:r>
          </a:p>
          <a:p>
            <a:pPr>
              <a:buFontTx/>
              <a:buChar char="-"/>
            </a:pPr>
            <a:r>
              <a:rPr lang="hu-HU" altLang="hu-HU" dirty="0"/>
              <a:t>földrengés, árvíz sújtotta területeken járvány </a:t>
            </a:r>
          </a:p>
          <a:p>
            <a:pPr>
              <a:buFontTx/>
              <a:buChar char="-"/>
            </a:pPr>
            <a:r>
              <a:rPr lang="hu-HU" altLang="hu-HU" dirty="0"/>
              <a:t>Tünetek: vizes, nagy mennyiségű széklet, hányás</a:t>
            </a:r>
          </a:p>
          <a:p>
            <a:pPr>
              <a:buFontTx/>
              <a:buChar char="-"/>
            </a:pPr>
            <a:r>
              <a:rPr lang="hu-HU" altLang="hu-HU" dirty="0"/>
              <a:t>nagy folyadékvesztés miatt fogyás, izomgörcsök</a:t>
            </a:r>
          </a:p>
          <a:p>
            <a:pPr>
              <a:buFontTx/>
              <a:buChar char="-"/>
            </a:pPr>
            <a:r>
              <a:rPr lang="hu-HU" altLang="hu-HU" dirty="0"/>
              <a:t>fontos a víz és elektrolitpótlás (intravénás sóoldat infúzió)</a:t>
            </a:r>
          </a:p>
          <a:p>
            <a:pPr>
              <a:buFontTx/>
              <a:buChar char="-"/>
            </a:pPr>
            <a:r>
              <a:rPr lang="hu-HU" altLang="hu-HU" dirty="0"/>
              <a:t>antibiotikus kezelés</a:t>
            </a:r>
          </a:p>
          <a:p>
            <a:endParaRPr lang="hu-HU" dirty="0"/>
          </a:p>
        </p:txBody>
      </p:sp>
      <p:pic>
        <p:nvPicPr>
          <p:cNvPr id="4" name="Picture 5" descr="Kolera és vízhiány a pápuák földjé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7400" y="4394200"/>
            <a:ext cx="33845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Képtalálat a következ&amp;odblac;re: „kole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4150" y="365125"/>
            <a:ext cx="56578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950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ltLang="hu-HU" dirty="0"/>
              <a:t>Skarlát (vörheny)</a:t>
            </a:r>
            <a:endParaRPr lang="hu-HU" dirty="0"/>
          </a:p>
        </p:txBody>
      </p:sp>
      <p:sp>
        <p:nvSpPr>
          <p:cNvPr id="3" name="Tartalom helye 2"/>
          <p:cNvSpPr>
            <a:spLocks noGrp="1"/>
          </p:cNvSpPr>
          <p:nvPr>
            <p:ph idx="1"/>
          </p:nvPr>
        </p:nvSpPr>
        <p:spPr>
          <a:xfrm>
            <a:off x="838200" y="1825625"/>
            <a:ext cx="5257800" cy="4351338"/>
          </a:xfrm>
        </p:spPr>
        <p:txBody>
          <a:bodyPr/>
          <a:lstStyle/>
          <a:p>
            <a:r>
              <a:rPr lang="hu-HU" altLang="hu-HU" dirty="0"/>
              <a:t>kiütések a testen</a:t>
            </a:r>
          </a:p>
          <a:p>
            <a:r>
              <a:rPr lang="hu-HU" altLang="hu-HU" dirty="0"/>
              <a:t>magas láz, hidegrázás, nyelv lepedékes, vörös (málnanyelv)</a:t>
            </a:r>
          </a:p>
          <a:p>
            <a:pPr>
              <a:buFontTx/>
              <a:buChar char="-"/>
            </a:pPr>
            <a:r>
              <a:rPr lang="hu-HU" altLang="hu-HU" dirty="0"/>
              <a:t>napjainkban a skarlátos betegek száma jelentősen csökken</a:t>
            </a:r>
          </a:p>
          <a:p>
            <a:pPr>
              <a:buFontTx/>
              <a:buChar char="-"/>
            </a:pPr>
            <a:r>
              <a:rPr lang="hu-HU" altLang="hu-HU" dirty="0"/>
              <a:t>védőaltás nincs</a:t>
            </a:r>
          </a:p>
          <a:p>
            <a:endParaRPr lang="hu-HU" dirty="0"/>
          </a:p>
        </p:txBody>
      </p:sp>
      <p:pic>
        <p:nvPicPr>
          <p:cNvPr id="4" name="Picture 2" descr="http://www.gyermekbetegsegek.hu/Gyerekbetegsegek/upload/fck/Image/skarlat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868363"/>
            <a:ext cx="42672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76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Lepra</a:t>
            </a:r>
          </a:p>
        </p:txBody>
      </p:sp>
      <p:sp>
        <p:nvSpPr>
          <p:cNvPr id="3" name="Tartalom helye 2"/>
          <p:cNvSpPr>
            <a:spLocks noGrp="1"/>
          </p:cNvSpPr>
          <p:nvPr>
            <p:ph idx="1"/>
          </p:nvPr>
        </p:nvSpPr>
        <p:spPr>
          <a:xfrm>
            <a:off x="838200" y="1825625"/>
            <a:ext cx="6400800" cy="4351338"/>
          </a:xfrm>
        </p:spPr>
        <p:txBody>
          <a:bodyPr>
            <a:normAutofit fontScale="92500" lnSpcReduction="10000"/>
          </a:bodyPr>
          <a:lstStyle/>
          <a:p>
            <a:r>
              <a:rPr lang="hu-HU" dirty="0"/>
              <a:t>Lappangási ideje változó, pár hónaptól akár 40 évig is terjedhet. A betegség klinikai formái sokrétűek, legismertebb a viszonylag jóindulatú, lassú lefolyású </a:t>
            </a:r>
            <a:r>
              <a:rPr lang="hu-HU" dirty="0" err="1"/>
              <a:t>tuberkuloid</a:t>
            </a:r>
            <a:r>
              <a:rPr lang="hu-HU" dirty="0"/>
              <a:t> lepra, mely a bőrt és a környéki idegeket támadja meg, és van a gyors lefolyású, erősen fertőző </a:t>
            </a:r>
            <a:r>
              <a:rPr lang="hu-HU" dirty="0" err="1"/>
              <a:t>lepromatózus</a:t>
            </a:r>
            <a:r>
              <a:rPr lang="hu-HU" dirty="0"/>
              <a:t> lepra, amely a bőrön göböket képez (</a:t>
            </a:r>
            <a:r>
              <a:rPr lang="hu-HU" dirty="0" err="1"/>
              <a:t>leprómák</a:t>
            </a:r>
            <a:r>
              <a:rPr lang="hu-HU" dirty="0"/>
              <a:t>), megtámadja az idegeket és a zsigereket is. Jelenleg 2-10 évnyi kezeléssel, antibiotikumok keverékével gyógyítható. Kutatók megfigyelték, hogy az emberek 95%-a eleve immunis a lepra baktériumára.</a:t>
            </a:r>
          </a:p>
        </p:txBody>
      </p:sp>
      <p:pic>
        <p:nvPicPr>
          <p:cNvPr id="4" name="Picture 2" descr="http://m.blog.hu/la/lata/image/lepra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2288" y="817418"/>
            <a:ext cx="3207738" cy="482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812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Pestis</a:t>
            </a:r>
          </a:p>
        </p:txBody>
      </p:sp>
      <p:sp>
        <p:nvSpPr>
          <p:cNvPr id="3" name="Tartalom helye 2"/>
          <p:cNvSpPr>
            <a:spLocks noGrp="1"/>
          </p:cNvSpPr>
          <p:nvPr>
            <p:ph idx="1"/>
          </p:nvPr>
        </p:nvSpPr>
        <p:spPr/>
        <p:txBody>
          <a:bodyPr/>
          <a:lstStyle/>
          <a:p>
            <a:pPr>
              <a:defRPr/>
            </a:pPr>
            <a:r>
              <a:rPr lang="hu-HU" dirty="0"/>
              <a:t>A </a:t>
            </a:r>
            <a:r>
              <a:rPr lang="hu-HU" b="1" dirty="0" err="1"/>
              <a:t>bubópestis</a:t>
            </a:r>
            <a:r>
              <a:rPr lang="hu-HU" dirty="0"/>
              <a:t> akkor alakul ki, ha a beteget fertőzött </a:t>
            </a:r>
            <a:r>
              <a:rPr lang="hu-HU" dirty="0">
                <a:hlinkClick r:id="rId2" action="ppaction://hlinkfile" tooltip="Patkánybolha (megíratlan szócikk)"/>
              </a:rPr>
              <a:t>patkánybolha</a:t>
            </a:r>
            <a:r>
              <a:rPr lang="hu-HU" dirty="0"/>
              <a:t> </a:t>
            </a:r>
            <a:r>
              <a:rPr lang="hu-HU" i="1" dirty="0"/>
              <a:t>(</a:t>
            </a:r>
            <a:r>
              <a:rPr lang="hu-HU" i="1" dirty="0" err="1"/>
              <a:t>Xenopsylla</a:t>
            </a:r>
            <a:r>
              <a:rPr lang="hu-HU" i="1" dirty="0"/>
              <a:t> </a:t>
            </a:r>
            <a:r>
              <a:rPr lang="hu-HU" i="1" dirty="0" err="1"/>
              <a:t>cheopis</a:t>
            </a:r>
            <a:r>
              <a:rPr lang="hu-HU" i="1" dirty="0"/>
              <a:t>)</a:t>
            </a:r>
            <a:r>
              <a:rPr lang="hu-HU" dirty="0"/>
              <a:t> csípi meg. Általában a lágyéki </a:t>
            </a:r>
            <a:r>
              <a:rPr lang="hu-HU" dirty="0">
                <a:hlinkClick r:id="rId3" action="ppaction://hlinkfile" tooltip="Nyirokcsomó"/>
              </a:rPr>
              <a:t>nyirokcsomók</a:t>
            </a:r>
            <a:r>
              <a:rPr lang="hu-HU" dirty="0"/>
              <a:t> jellegzetes elváltozásával, megnagyobbodásával (</a:t>
            </a:r>
            <a:r>
              <a:rPr lang="hu-HU" dirty="0" err="1"/>
              <a:t>bubó</a:t>
            </a:r>
            <a:r>
              <a:rPr lang="hu-HU" dirty="0"/>
              <a:t>) jár</a:t>
            </a:r>
          </a:p>
          <a:p>
            <a:pPr>
              <a:defRPr/>
            </a:pPr>
            <a:r>
              <a:rPr lang="hu-HU" dirty="0"/>
              <a:t>A </a:t>
            </a:r>
            <a:r>
              <a:rPr lang="hu-HU" b="1" dirty="0"/>
              <a:t>tüdőpestist</a:t>
            </a:r>
            <a:r>
              <a:rPr lang="hu-HU" dirty="0"/>
              <a:t> a cseppfertőzés útján a szervezetbe jutó baktérium okozza, tehát emberről emberre terjed</a:t>
            </a:r>
          </a:p>
          <a:p>
            <a:pPr>
              <a:defRPr/>
            </a:pPr>
            <a:r>
              <a:rPr lang="hu-HU" dirty="0"/>
              <a:t>A pestisgyanús emberen az orvos azonnal elkezdi a kezelést. Tüdőpestis és a </a:t>
            </a:r>
            <a:r>
              <a:rPr lang="hu-HU" dirty="0" err="1"/>
              <a:t>szeptikémiás</a:t>
            </a:r>
            <a:r>
              <a:rPr lang="hu-HU" dirty="0"/>
              <a:t> forma esetén egy napon belül el kell kezdeni a kezelést. Az azonnali kezelés a halálozás esélyeit 5% alá csökkenti. A kezelésekhez számos antibiotikum áll rendelkezésre</a:t>
            </a:r>
            <a:r>
              <a:rPr lang="hu-HU" dirty="0">
                <a:solidFill>
                  <a:schemeClr val="accent3"/>
                </a:solidFill>
              </a:rPr>
              <a:t>.</a:t>
            </a:r>
          </a:p>
          <a:p>
            <a:endParaRPr lang="hu-HU" dirty="0"/>
          </a:p>
        </p:txBody>
      </p:sp>
    </p:spTree>
    <p:extLst>
      <p:ext uri="{BB962C8B-B14F-4D97-AF65-F5344CB8AC3E}">
        <p14:creationId xmlns:p14="http://schemas.microsoft.com/office/powerpoint/2010/main" val="1364307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Semmelweis Ignác (1818-1865)</a:t>
            </a:r>
            <a:endParaRPr lang="hu-HU" dirty="0"/>
          </a:p>
        </p:txBody>
      </p:sp>
      <p:sp>
        <p:nvSpPr>
          <p:cNvPr id="3" name="Tartalom helye 2"/>
          <p:cNvSpPr>
            <a:spLocks noGrp="1"/>
          </p:cNvSpPr>
          <p:nvPr>
            <p:ph idx="1"/>
          </p:nvPr>
        </p:nvSpPr>
        <p:spPr/>
        <p:txBody>
          <a:bodyPr>
            <a:normAutofit/>
          </a:bodyPr>
          <a:lstStyle/>
          <a:p>
            <a:r>
              <a:rPr lang="hu-HU" dirty="0" smtClean="0"/>
              <a:t>Gyermekágyi lázban meghalt anyák </a:t>
            </a:r>
          </a:p>
          <a:p>
            <a:r>
              <a:rPr lang="hu-HU" dirty="0" smtClean="0"/>
              <a:t>Az otthonszülő nők közül kevesebben haltak meg, mint a korházban </a:t>
            </a:r>
          </a:p>
          <a:p>
            <a:r>
              <a:rPr lang="hu-HU" dirty="0" smtClean="0"/>
              <a:t>Felismerte, hogy az orvosok kezén megtalálhatóak a boncoláskor végzett különböző fertőző anyagok, melyek a szüléskor az anya véráramába kerülhetnek</a:t>
            </a:r>
          </a:p>
          <a:p>
            <a:r>
              <a:rPr lang="hu-HU" dirty="0" smtClean="0"/>
              <a:t>Javaslat: beteggel való érintkezés előtt, erős fertőtlenítő szerrel </a:t>
            </a:r>
            <a:r>
              <a:rPr lang="hu-HU" smtClean="0"/>
              <a:t>való kézmosás &gt; </a:t>
            </a:r>
            <a:r>
              <a:rPr lang="hu-HU" dirty="0" smtClean="0"/>
              <a:t>klóros víz</a:t>
            </a:r>
            <a:endParaRPr lang="hu-HU" dirty="0"/>
          </a:p>
        </p:txBody>
      </p:sp>
      <p:pic>
        <p:nvPicPr>
          <p:cNvPr id="4" name="Tartalom helye 3" descr="Képtalálat a következ&amp;odblac;re: „book drawing”"/>
          <p:cNvPicPr>
            <a:picLocks/>
          </p:cNvPicPr>
          <p:nvPr/>
        </p:nvPicPr>
        <p:blipFill>
          <a:blip r:embed="rId2" cstate="print">
            <a:extLst>
              <a:ext uri="{28A0092B-C50C-407E-A947-70E740481C1C}">
                <a14:useLocalDpi xmlns:a14="http://schemas.microsoft.com/office/drawing/2010/main" val="0"/>
              </a:ext>
            </a:extLst>
          </a:blip>
          <a:srcRect l="53333" t="3053" r="2499" b="71756"/>
          <a:stretch>
            <a:fillRect/>
          </a:stretch>
        </p:blipFill>
        <p:spPr bwMode="auto">
          <a:xfrm>
            <a:off x="10526713" y="365125"/>
            <a:ext cx="1154112"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5380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Alexander Fleming </a:t>
            </a:r>
            <a:r>
              <a:rPr lang="hu-HU" dirty="0" smtClean="0"/>
              <a:t>(1881-1955)</a:t>
            </a:r>
            <a:endParaRPr lang="hu-HU" dirty="0"/>
          </a:p>
        </p:txBody>
      </p:sp>
      <p:sp>
        <p:nvSpPr>
          <p:cNvPr id="3" name="Tartalom helye 2"/>
          <p:cNvSpPr>
            <a:spLocks noGrp="1"/>
          </p:cNvSpPr>
          <p:nvPr>
            <p:ph idx="1"/>
          </p:nvPr>
        </p:nvSpPr>
        <p:spPr/>
        <p:txBody>
          <a:bodyPr>
            <a:normAutofit/>
          </a:bodyPr>
          <a:lstStyle/>
          <a:p>
            <a:r>
              <a:rPr lang="hu-HU" dirty="0" smtClean="0"/>
              <a:t>1928-ben vette észre, hogy a </a:t>
            </a:r>
            <a:r>
              <a:rPr lang="hu-HU" i="1" dirty="0" err="1" smtClean="0"/>
              <a:t>Staphylococcus</a:t>
            </a:r>
            <a:r>
              <a:rPr lang="hu-HU" dirty="0" smtClean="0"/>
              <a:t> tenyészetébe került kékes-zöldes penész szennyeződés körül a baktériumok nem növekednek. </a:t>
            </a:r>
          </a:p>
          <a:p>
            <a:r>
              <a:rPr lang="hu-HU" dirty="0" smtClean="0"/>
              <a:t>a penész olyan anyagot bocsát ki, amely gátolja a baktériumok növekedését, és elpusztítja a baktériumokat</a:t>
            </a:r>
          </a:p>
          <a:p>
            <a:r>
              <a:rPr lang="hu-HU" dirty="0" smtClean="0"/>
              <a:t> </a:t>
            </a:r>
            <a:r>
              <a:rPr lang="hu-HU" i="1" u="sng" dirty="0" err="1" smtClean="0">
                <a:hlinkClick r:id="rId2" tooltip="Penicillium notatum (a lap nem létezik)"/>
              </a:rPr>
              <a:t>Penicillium</a:t>
            </a:r>
            <a:r>
              <a:rPr lang="hu-HU" i="1" u="sng" dirty="0" smtClean="0">
                <a:hlinkClick r:id="rId2" tooltip="Penicillium notatum (a lap nem létezik)"/>
              </a:rPr>
              <a:t> notatum</a:t>
            </a:r>
            <a:r>
              <a:rPr lang="hu-HU" i="1" u="sng" dirty="0" smtClean="0"/>
              <a:t> &gt; </a:t>
            </a:r>
            <a:r>
              <a:rPr lang="hu-HU" i="1" u="sng" dirty="0" err="1" smtClean="0"/>
              <a:t>Gram</a:t>
            </a:r>
            <a:r>
              <a:rPr lang="hu-HU" i="1" u="sng" dirty="0" smtClean="0"/>
              <a:t> + baktériumokra hat</a:t>
            </a:r>
          </a:p>
          <a:p>
            <a:pPr>
              <a:buNone/>
            </a:pPr>
            <a:endParaRPr lang="hu-HU" dirty="0"/>
          </a:p>
        </p:txBody>
      </p:sp>
      <p:pic>
        <p:nvPicPr>
          <p:cNvPr id="4" name="Tartalom helye 3" descr="Képtalálat a következ&amp;odblac;re: „book drawing”"/>
          <p:cNvPicPr>
            <a:picLocks/>
          </p:cNvPicPr>
          <p:nvPr/>
        </p:nvPicPr>
        <p:blipFill>
          <a:blip r:embed="rId3" cstate="print">
            <a:extLst>
              <a:ext uri="{28A0092B-C50C-407E-A947-70E740481C1C}">
                <a14:useLocalDpi xmlns:a14="http://schemas.microsoft.com/office/drawing/2010/main" val="0"/>
              </a:ext>
            </a:extLst>
          </a:blip>
          <a:srcRect l="53333" t="3053" r="2499" b="71756"/>
          <a:stretch>
            <a:fillRect/>
          </a:stretch>
        </p:blipFill>
        <p:spPr bwMode="auto">
          <a:xfrm>
            <a:off x="10526713" y="365125"/>
            <a:ext cx="1154112"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467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9. </a:t>
            </a:r>
            <a:r>
              <a:rPr lang="hu-HU" dirty="0" err="1" smtClean="0"/>
              <a:t>Prokarióták</a:t>
            </a:r>
            <a:r>
              <a:rPr lang="hu-HU" dirty="0" smtClean="0"/>
              <a:t> </a:t>
            </a:r>
            <a:r>
              <a:rPr lang="hu-HU" dirty="0"/>
              <a:t>jelentősége</a:t>
            </a:r>
          </a:p>
        </p:txBody>
      </p:sp>
      <p:sp>
        <p:nvSpPr>
          <p:cNvPr id="3" name="Alcím 2"/>
          <p:cNvSpPr>
            <a:spLocks noGrp="1"/>
          </p:cNvSpPr>
          <p:nvPr>
            <p:ph type="subTitle" idx="1"/>
          </p:nvPr>
        </p:nvSpPr>
        <p:spPr/>
        <p:txBody>
          <a:bodyPr/>
          <a:lstStyle/>
          <a:p>
            <a:endParaRPr lang="hu-HU" dirty="0" smtClean="0"/>
          </a:p>
        </p:txBody>
      </p:sp>
      <p:pic>
        <p:nvPicPr>
          <p:cNvPr id="4" name="Tartalom helye 3" descr="Képtalálat a következ&amp;odblac;re: „book drawing”"/>
          <p:cNvPicPr>
            <a:picLocks/>
          </p:cNvPicPr>
          <p:nvPr/>
        </p:nvPicPr>
        <p:blipFill>
          <a:blip r:embed="rId2" cstate="print">
            <a:extLst>
              <a:ext uri="{28A0092B-C50C-407E-A947-70E740481C1C}">
                <a14:useLocalDpi xmlns:a14="http://schemas.microsoft.com/office/drawing/2010/main" val="0"/>
              </a:ext>
            </a:extLst>
          </a:blip>
          <a:srcRect l="53333" t="3053" r="2499" b="71756"/>
          <a:stretch>
            <a:fillRect/>
          </a:stretch>
        </p:blipFill>
        <p:spPr bwMode="auto">
          <a:xfrm>
            <a:off x="10668000" y="358775"/>
            <a:ext cx="1154112"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6230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1. </a:t>
            </a:r>
            <a:r>
              <a:rPr lang="hu-HU" dirty="0" smtClean="0"/>
              <a:t>Víztisztítás</a:t>
            </a:r>
            <a:endParaRPr lang="hu-HU" dirty="0"/>
          </a:p>
        </p:txBody>
      </p:sp>
      <p:sp>
        <p:nvSpPr>
          <p:cNvPr id="3" name="Tartalom helye 2"/>
          <p:cNvSpPr>
            <a:spLocks noGrp="1"/>
          </p:cNvSpPr>
          <p:nvPr>
            <p:ph idx="1"/>
          </p:nvPr>
        </p:nvSpPr>
        <p:spPr>
          <a:xfrm>
            <a:off x="1373470" y="1964221"/>
            <a:ext cx="9808779" cy="4351338"/>
          </a:xfrm>
        </p:spPr>
        <p:txBody>
          <a:bodyPr>
            <a:normAutofit/>
          </a:bodyPr>
          <a:lstStyle/>
          <a:p>
            <a:r>
              <a:rPr lang="hu-HU" dirty="0" smtClean="0"/>
              <a:t>Szerves anyag lebomlás </a:t>
            </a:r>
            <a:r>
              <a:rPr lang="hu-HU" dirty="0" smtClean="0">
                <a:sym typeface="Wingdings" panose="05000000000000000000" pitchFamily="2" charset="2"/>
              </a:rPr>
              <a:t> metán (biogáz) termelés</a:t>
            </a:r>
          </a:p>
          <a:p>
            <a:r>
              <a:rPr lang="hu-HU" dirty="0" smtClean="0">
                <a:sym typeface="Wingdings" panose="05000000000000000000" pitchFamily="2" charset="2"/>
              </a:rPr>
              <a:t>Korhadékbontó baci &gt; ipari és háztartási szennyvizek tisztítása</a:t>
            </a:r>
          </a:p>
          <a:p>
            <a:r>
              <a:rPr lang="hu-HU" dirty="0" smtClean="0">
                <a:sym typeface="Wingdings" panose="05000000000000000000" pitchFamily="2" charset="2"/>
              </a:rPr>
              <a:t>Olajfaló bacik</a:t>
            </a:r>
          </a:p>
          <a:p>
            <a:endParaRPr lang="hu-HU" dirty="0" smtClean="0">
              <a:sym typeface="Wingdings" panose="05000000000000000000" pitchFamily="2" charset="2"/>
            </a:endParaRPr>
          </a:p>
          <a:p>
            <a:endParaRPr lang="hu-HU" dirty="0" smtClean="0">
              <a:sym typeface="Wingdings" panose="05000000000000000000" pitchFamily="2" charset="2"/>
            </a:endParaRPr>
          </a:p>
          <a:p>
            <a:pPr>
              <a:buNone/>
            </a:pPr>
            <a:endParaRPr lang="hu-HU" dirty="0" smtClean="0">
              <a:sym typeface="Wingdings" panose="05000000000000000000" pitchFamily="2" charset="2"/>
            </a:endParaRPr>
          </a:p>
          <a:p>
            <a:r>
              <a:rPr lang="hu-HU" dirty="0" smtClean="0"/>
              <a:t>Szaprofiták: lebontják a szerves maradványokat &gt; szervetlen anyagokat így a kemoszintetizálók felhasználhatják</a:t>
            </a:r>
          </a:p>
          <a:p>
            <a:endParaRPr lang="hu-HU" dirty="0"/>
          </a:p>
        </p:txBody>
      </p:sp>
      <p:pic>
        <p:nvPicPr>
          <p:cNvPr id="4" name="Tartalom helye 3" descr="Képtalálat a következ&amp;odblac;re: „book drawing”"/>
          <p:cNvPicPr>
            <a:picLocks/>
          </p:cNvPicPr>
          <p:nvPr/>
        </p:nvPicPr>
        <p:blipFill>
          <a:blip r:embed="rId2" cstate="print">
            <a:extLst>
              <a:ext uri="{28A0092B-C50C-407E-A947-70E740481C1C}">
                <a14:useLocalDpi xmlns:a14="http://schemas.microsoft.com/office/drawing/2010/main" val="0"/>
              </a:ext>
            </a:extLst>
          </a:blip>
          <a:srcRect l="53333" t="3053" r="2499" b="71756"/>
          <a:stretch>
            <a:fillRect/>
          </a:stretch>
        </p:blipFill>
        <p:spPr bwMode="auto">
          <a:xfrm>
            <a:off x="10583863" y="264318"/>
            <a:ext cx="1154112"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églalap 4"/>
          <p:cNvSpPr/>
          <p:nvPr/>
        </p:nvSpPr>
        <p:spPr>
          <a:xfrm>
            <a:off x="349761" y="5934670"/>
            <a:ext cx="6096000" cy="923330"/>
          </a:xfrm>
          <a:prstGeom prst="rect">
            <a:avLst/>
          </a:prstGeom>
        </p:spPr>
        <p:txBody>
          <a:bodyPr>
            <a:spAutoFit/>
          </a:bodyPr>
          <a:lstStyle/>
          <a:p>
            <a:r>
              <a:rPr lang="hu-HU" dirty="0" smtClean="0">
                <a:hlinkClick r:id="rId3"/>
              </a:rPr>
              <a:t>http://www.szegedivizmu.hu/ceginformacio/tevekenysegi_kor/biogaz_termeles_es_hasznositas/</a:t>
            </a:r>
            <a:endParaRPr lang="hu-HU" dirty="0" smtClean="0"/>
          </a:p>
          <a:p>
            <a:endParaRPr lang="hu-HU" dirty="0"/>
          </a:p>
        </p:txBody>
      </p:sp>
      <p:pic>
        <p:nvPicPr>
          <p:cNvPr id="34818" name="Picture 2" descr="Képtalálat a következőre: „szennyvíztisztítás biogáz”"/>
          <p:cNvPicPr>
            <a:picLocks noChangeAspect="1" noChangeArrowheads="1"/>
          </p:cNvPicPr>
          <p:nvPr/>
        </p:nvPicPr>
        <p:blipFill>
          <a:blip r:embed="rId4" cstate="print"/>
          <a:srcRect/>
          <a:stretch>
            <a:fillRect/>
          </a:stretch>
        </p:blipFill>
        <p:spPr bwMode="auto">
          <a:xfrm>
            <a:off x="8958020" y="1"/>
            <a:ext cx="3233980" cy="1983508"/>
          </a:xfrm>
          <a:prstGeom prst="rect">
            <a:avLst/>
          </a:prstGeom>
          <a:noFill/>
        </p:spPr>
      </p:pic>
      <p:sp>
        <p:nvSpPr>
          <p:cNvPr id="7" name="Cím 1"/>
          <p:cNvSpPr txBox="1">
            <a:spLocks/>
          </p:cNvSpPr>
          <p:nvPr/>
        </p:nvSpPr>
        <p:spPr>
          <a:xfrm>
            <a:off x="880241" y="3308021"/>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u-HU" sz="4400" b="0" i="0" u="none" strike="noStrike" kern="1200" cap="none" spc="0" normalizeH="0" baseline="0" noProof="0" dirty="0" smtClean="0">
                <a:ln>
                  <a:noFill/>
                </a:ln>
                <a:solidFill>
                  <a:schemeClr val="tx1"/>
                </a:solidFill>
                <a:effectLst/>
                <a:uLnTx/>
                <a:uFillTx/>
                <a:latin typeface="+mj-lt"/>
                <a:ea typeface="+mj-ea"/>
                <a:cs typeface="+mj-cs"/>
              </a:rPr>
              <a:t>2. Talajjavítás</a:t>
            </a:r>
            <a:endParaRPr kumimoji="0" lang="hu-HU"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41718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3. Fermentáció (erjesztés): élelmiszeriparban</a:t>
            </a:r>
          </a:p>
        </p:txBody>
      </p:sp>
      <p:sp>
        <p:nvSpPr>
          <p:cNvPr id="3" name="Tartalom helye 2"/>
          <p:cNvSpPr>
            <a:spLocks noGrp="1"/>
          </p:cNvSpPr>
          <p:nvPr>
            <p:ph idx="1"/>
          </p:nvPr>
        </p:nvSpPr>
        <p:spPr/>
        <p:txBody>
          <a:bodyPr/>
          <a:lstStyle/>
          <a:p>
            <a:r>
              <a:rPr lang="hu-HU" dirty="0" smtClean="0"/>
              <a:t>Szerves anyagok oxigénmentes lebontásakor alkohol (pl. etanol), ecetsav </a:t>
            </a:r>
            <a:r>
              <a:rPr lang="hu-HU" dirty="0"/>
              <a:t>vagy </a:t>
            </a:r>
            <a:r>
              <a:rPr lang="hu-HU" dirty="0" smtClean="0"/>
              <a:t>tejsav keletkezik baktérium típustól függően</a:t>
            </a:r>
            <a:endParaRPr lang="hu-HU" dirty="0"/>
          </a:p>
          <a:p>
            <a:r>
              <a:rPr lang="hu-HU" dirty="0"/>
              <a:t>Tejsavbaktérium: tejföl, sajt, túró, savanyú káposzta és joghurt gyártás</a:t>
            </a:r>
          </a:p>
          <a:p>
            <a:r>
              <a:rPr lang="hu-HU" dirty="0"/>
              <a:t>Ecetbaktérium: alkoholt (bor) bontja ecetsavra</a:t>
            </a:r>
          </a:p>
          <a:p>
            <a:endParaRPr lang="hu-HU" dirty="0"/>
          </a:p>
        </p:txBody>
      </p:sp>
      <p:pic>
        <p:nvPicPr>
          <p:cNvPr id="4" name="Tartalom helye 3" descr="Képtalálat a következ&amp;odblac;re: „book drawing”"/>
          <p:cNvPicPr>
            <a:picLocks/>
          </p:cNvPicPr>
          <p:nvPr/>
        </p:nvPicPr>
        <p:blipFill>
          <a:blip r:embed="rId2" cstate="print">
            <a:extLst>
              <a:ext uri="{28A0092B-C50C-407E-A947-70E740481C1C}">
                <a14:useLocalDpi xmlns:a14="http://schemas.microsoft.com/office/drawing/2010/main" val="0"/>
              </a:ext>
            </a:extLst>
          </a:blip>
          <a:srcRect l="53333" t="3053" r="2499" b="71756"/>
          <a:stretch>
            <a:fillRect/>
          </a:stretch>
        </p:blipFill>
        <p:spPr bwMode="auto">
          <a:xfrm>
            <a:off x="11037888" y="365125"/>
            <a:ext cx="1154112"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descr="Képtalálat a következ&amp;odblac;re: „túró”"/>
          <p:cNvPicPr>
            <a:picLocks noChangeAspect="1" noChangeArrowheads="1"/>
          </p:cNvPicPr>
          <p:nvPr/>
        </p:nvPicPr>
        <p:blipFill>
          <a:blip r:embed="rId3" cstate="print"/>
          <a:srcRect/>
          <a:stretch>
            <a:fillRect/>
          </a:stretch>
        </p:blipFill>
        <p:spPr bwMode="auto">
          <a:xfrm>
            <a:off x="0" y="3857624"/>
            <a:ext cx="4000500" cy="3000376"/>
          </a:xfrm>
          <a:prstGeom prst="rect">
            <a:avLst/>
          </a:prstGeom>
          <a:noFill/>
        </p:spPr>
      </p:pic>
      <p:sp>
        <p:nvSpPr>
          <p:cNvPr id="18436" name="AutoShape 4" descr="Képtalálat a következ&amp;odblac;re: „sajt”"/>
          <p:cNvSpPr>
            <a:spLocks noChangeAspect="1" noChangeArrowheads="1"/>
          </p:cNvSpPr>
          <p:nvPr/>
        </p:nvSpPr>
        <p:spPr bwMode="auto">
          <a:xfrm>
            <a:off x="155575" y="-1874838"/>
            <a:ext cx="5715000" cy="390525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8438" name="AutoShape 6" descr="Képtalálat a következ&amp;odblac;re: „sajt”"/>
          <p:cNvSpPr>
            <a:spLocks noChangeAspect="1" noChangeArrowheads="1"/>
          </p:cNvSpPr>
          <p:nvPr/>
        </p:nvSpPr>
        <p:spPr bwMode="auto">
          <a:xfrm>
            <a:off x="155575" y="-1874838"/>
            <a:ext cx="5715000" cy="390525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18440" name="Picture 8" descr="Képtalálat a következ&amp;odblac;re: „sajt”"/>
          <p:cNvPicPr>
            <a:picLocks noChangeAspect="1" noChangeArrowheads="1"/>
          </p:cNvPicPr>
          <p:nvPr/>
        </p:nvPicPr>
        <p:blipFill>
          <a:blip r:embed="rId4" cstate="print"/>
          <a:srcRect/>
          <a:stretch>
            <a:fillRect/>
          </a:stretch>
        </p:blipFill>
        <p:spPr bwMode="auto">
          <a:xfrm>
            <a:off x="4349203" y="4242182"/>
            <a:ext cx="3828025" cy="2615818"/>
          </a:xfrm>
          <a:prstGeom prst="rect">
            <a:avLst/>
          </a:prstGeom>
          <a:noFill/>
        </p:spPr>
      </p:pic>
      <p:pic>
        <p:nvPicPr>
          <p:cNvPr id="18442" name="Picture 10" descr="Képtalálat a következ&amp;odblac;re: „joghurt”"/>
          <p:cNvPicPr>
            <a:picLocks noChangeAspect="1" noChangeArrowheads="1"/>
          </p:cNvPicPr>
          <p:nvPr/>
        </p:nvPicPr>
        <p:blipFill>
          <a:blip r:embed="rId5" cstate="print"/>
          <a:srcRect/>
          <a:stretch>
            <a:fillRect/>
          </a:stretch>
        </p:blipFill>
        <p:spPr bwMode="auto">
          <a:xfrm>
            <a:off x="8592208" y="4393324"/>
            <a:ext cx="3376010" cy="1847635"/>
          </a:xfrm>
          <a:prstGeom prst="rect">
            <a:avLst/>
          </a:prstGeom>
          <a:noFill/>
        </p:spPr>
      </p:pic>
      <p:pic>
        <p:nvPicPr>
          <p:cNvPr id="18444" name="Picture 12" descr="Képtalálat a következ&amp;odblac;re: „savanyú káposzta”"/>
          <p:cNvPicPr>
            <a:picLocks noChangeAspect="1" noChangeArrowheads="1"/>
          </p:cNvPicPr>
          <p:nvPr/>
        </p:nvPicPr>
        <p:blipFill>
          <a:blip r:embed="rId6" cstate="print"/>
          <a:srcRect/>
          <a:stretch>
            <a:fillRect/>
          </a:stretch>
        </p:blipFill>
        <p:spPr bwMode="auto">
          <a:xfrm>
            <a:off x="9446720" y="0"/>
            <a:ext cx="2745280" cy="1800450"/>
          </a:xfrm>
          <a:prstGeom prst="rect">
            <a:avLst/>
          </a:prstGeom>
          <a:noFill/>
        </p:spPr>
      </p:pic>
    </p:spTree>
    <p:extLst>
      <p:ext uri="{BB962C8B-B14F-4D97-AF65-F5344CB8AC3E}">
        <p14:creationId xmlns:p14="http://schemas.microsoft.com/office/powerpoint/2010/main" val="169325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box(in)">
                                      <p:cBhvr>
                                        <p:cTn id="12" dur="500"/>
                                        <p:tgtEl>
                                          <p:spTgt spid="18434"/>
                                        </p:tgtEl>
                                      </p:cBhvr>
                                    </p:animEffect>
                                  </p:childTnLst>
                                </p:cTn>
                              </p:par>
                              <p:par>
                                <p:cTn id="13" presetID="4" presetClass="entr" presetSubtype="16" fill="hold" nodeType="withEffect">
                                  <p:stCondLst>
                                    <p:cond delay="0"/>
                                  </p:stCondLst>
                                  <p:childTnLst>
                                    <p:set>
                                      <p:cBhvr>
                                        <p:cTn id="14" dur="1" fill="hold">
                                          <p:stCondLst>
                                            <p:cond delay="0"/>
                                          </p:stCondLst>
                                        </p:cTn>
                                        <p:tgtEl>
                                          <p:spTgt spid="18440"/>
                                        </p:tgtEl>
                                        <p:attrNameLst>
                                          <p:attrName>style.visibility</p:attrName>
                                        </p:attrNameLst>
                                      </p:cBhvr>
                                      <p:to>
                                        <p:strVal val="visible"/>
                                      </p:to>
                                    </p:set>
                                    <p:animEffect transition="in" filter="box(in)">
                                      <p:cBhvr>
                                        <p:cTn id="15" dur="500"/>
                                        <p:tgtEl>
                                          <p:spTgt spid="1844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8442"/>
                                        </p:tgtEl>
                                        <p:attrNameLst>
                                          <p:attrName>style.visibility</p:attrName>
                                        </p:attrNameLst>
                                      </p:cBhvr>
                                      <p:to>
                                        <p:strVal val="visible"/>
                                      </p:to>
                                    </p:set>
                                    <p:animEffect transition="in" filter="box(in)">
                                      <p:cBhvr>
                                        <p:cTn id="20" dur="500"/>
                                        <p:tgtEl>
                                          <p:spTgt spid="18442"/>
                                        </p:tgtEl>
                                      </p:cBhvr>
                                    </p:animEffect>
                                  </p:childTnLst>
                                </p:cTn>
                              </p:par>
                              <p:par>
                                <p:cTn id="21" presetID="4" presetClass="entr" presetSubtype="16" fill="hold" nodeType="withEffect">
                                  <p:stCondLst>
                                    <p:cond delay="0"/>
                                  </p:stCondLst>
                                  <p:childTnLst>
                                    <p:set>
                                      <p:cBhvr>
                                        <p:cTn id="22" dur="1" fill="hold">
                                          <p:stCondLst>
                                            <p:cond delay="0"/>
                                          </p:stCondLst>
                                        </p:cTn>
                                        <p:tgtEl>
                                          <p:spTgt spid="18444"/>
                                        </p:tgtEl>
                                        <p:attrNameLst>
                                          <p:attrName>style.visibility</p:attrName>
                                        </p:attrNameLst>
                                      </p:cBhvr>
                                      <p:to>
                                        <p:strVal val="visible"/>
                                      </p:to>
                                    </p:set>
                                    <p:animEffect transition="in" filter="box(in)">
                                      <p:cBhvr>
                                        <p:cTn id="23" dur="500"/>
                                        <p:tgtEl>
                                          <p:spTgt spid="1844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ox(i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ox(in)">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4. Gyógyszergyártás</a:t>
            </a:r>
          </a:p>
        </p:txBody>
      </p:sp>
      <p:sp>
        <p:nvSpPr>
          <p:cNvPr id="3" name="Tartalom helye 2"/>
          <p:cNvSpPr>
            <a:spLocks noGrp="1"/>
          </p:cNvSpPr>
          <p:nvPr>
            <p:ph idx="1"/>
          </p:nvPr>
        </p:nvSpPr>
        <p:spPr/>
        <p:txBody>
          <a:bodyPr/>
          <a:lstStyle/>
          <a:p>
            <a:r>
              <a:rPr lang="hu-HU" dirty="0"/>
              <a:t>Antibiotikum gyártás: </a:t>
            </a:r>
            <a:r>
              <a:rPr lang="hu-HU" dirty="0" err="1" smtClean="0"/>
              <a:t>tetraciklin</a:t>
            </a:r>
            <a:r>
              <a:rPr lang="hu-HU" dirty="0" smtClean="0"/>
              <a:t> (pl. </a:t>
            </a:r>
            <a:r>
              <a:rPr lang="hu-HU" dirty="0" err="1" smtClean="0"/>
              <a:t>doxiciklin</a:t>
            </a:r>
            <a:r>
              <a:rPr lang="hu-HU" dirty="0" smtClean="0"/>
              <a:t>), </a:t>
            </a:r>
            <a:r>
              <a:rPr lang="hu-HU" dirty="0"/>
              <a:t>sztreptomicin</a:t>
            </a:r>
          </a:p>
          <a:p>
            <a:r>
              <a:rPr lang="hu-HU" dirty="0"/>
              <a:t>Vitamin gyártás: B12, C</a:t>
            </a:r>
          </a:p>
          <a:p>
            <a:r>
              <a:rPr lang="hu-HU" dirty="0" smtClean="0"/>
              <a:t>géntechnológia (genetikai eljárás, olyan gének beültetése, ami által bizonyos élőlény képessé válik meghatározott anyag termelésére) &gt; baktérium által termelt inzulin</a:t>
            </a:r>
            <a:endParaRPr lang="hu-HU" dirty="0"/>
          </a:p>
        </p:txBody>
      </p:sp>
      <p:pic>
        <p:nvPicPr>
          <p:cNvPr id="4" name="Tartalom helye 3" descr="Képtalálat a következ&amp;odblac;re: „book drawing”"/>
          <p:cNvPicPr>
            <a:picLocks/>
          </p:cNvPicPr>
          <p:nvPr/>
        </p:nvPicPr>
        <p:blipFill>
          <a:blip r:embed="rId2" cstate="print">
            <a:extLst>
              <a:ext uri="{28A0092B-C50C-407E-A947-70E740481C1C}">
                <a14:useLocalDpi xmlns:a14="http://schemas.microsoft.com/office/drawing/2010/main" val="0"/>
              </a:ext>
            </a:extLst>
          </a:blip>
          <a:srcRect l="53333" t="3053" r="2499" b="71756"/>
          <a:stretch>
            <a:fillRect/>
          </a:stretch>
        </p:blipFill>
        <p:spPr bwMode="auto">
          <a:xfrm>
            <a:off x="10776744" y="264318"/>
            <a:ext cx="1154112"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églalap 4"/>
          <p:cNvSpPr/>
          <p:nvPr/>
        </p:nvSpPr>
        <p:spPr>
          <a:xfrm>
            <a:off x="225972" y="5376070"/>
            <a:ext cx="6096000" cy="923330"/>
          </a:xfrm>
          <a:prstGeom prst="rect">
            <a:avLst/>
          </a:prstGeom>
        </p:spPr>
        <p:txBody>
          <a:bodyPr>
            <a:spAutoFit/>
          </a:bodyPr>
          <a:lstStyle/>
          <a:p>
            <a:r>
              <a:rPr lang="hu-HU" dirty="0" smtClean="0">
                <a:hlinkClick r:id="rId3"/>
              </a:rPr>
              <a:t>http://www.tankonyvtar.hu/hu/tartalom/tamop412A/2011_0025_bio_1/ch08s04.html</a:t>
            </a:r>
            <a:endParaRPr lang="hu-HU" dirty="0" smtClean="0"/>
          </a:p>
          <a:p>
            <a:endParaRPr lang="hu-HU" dirty="0"/>
          </a:p>
        </p:txBody>
      </p:sp>
    </p:spTree>
    <p:extLst>
      <p:ext uri="{BB962C8B-B14F-4D97-AF65-F5344CB8AC3E}">
        <p14:creationId xmlns:p14="http://schemas.microsoft.com/office/powerpoint/2010/main" val="4063034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5. Mezőgazdaság</a:t>
            </a:r>
          </a:p>
        </p:txBody>
      </p:sp>
      <p:sp>
        <p:nvSpPr>
          <p:cNvPr id="3" name="Tartalom helye 2"/>
          <p:cNvSpPr>
            <a:spLocks noGrp="1"/>
          </p:cNvSpPr>
          <p:nvPr>
            <p:ph idx="1"/>
          </p:nvPr>
        </p:nvSpPr>
        <p:spPr/>
        <p:txBody>
          <a:bodyPr/>
          <a:lstStyle/>
          <a:p>
            <a:r>
              <a:rPr lang="hu-HU" dirty="0" smtClean="0"/>
              <a:t>Istállótrágya</a:t>
            </a:r>
            <a:r>
              <a:rPr lang="hu-HU" dirty="0"/>
              <a:t>: állati ürülék + alom, lebontva bacikkal</a:t>
            </a:r>
          </a:p>
          <a:p>
            <a:r>
              <a:rPr lang="hu-HU" dirty="0" smtClean="0"/>
              <a:t>Komposzt</a:t>
            </a:r>
            <a:r>
              <a:rPr lang="hu-HU" dirty="0"/>
              <a:t>: különböző szerves anyagok bomlásával előállított trágya</a:t>
            </a:r>
          </a:p>
        </p:txBody>
      </p:sp>
      <p:pic>
        <p:nvPicPr>
          <p:cNvPr id="4" name="Tartalom helye 3" descr="Képtalálat a következ&amp;odblac;re: „book drawing”"/>
          <p:cNvPicPr>
            <a:picLocks/>
          </p:cNvPicPr>
          <p:nvPr/>
        </p:nvPicPr>
        <p:blipFill>
          <a:blip r:embed="rId2" cstate="print">
            <a:extLst>
              <a:ext uri="{28A0092B-C50C-407E-A947-70E740481C1C}">
                <a14:useLocalDpi xmlns:a14="http://schemas.microsoft.com/office/drawing/2010/main" val="0"/>
              </a:ext>
            </a:extLst>
          </a:blip>
          <a:srcRect l="53333" t="3053" r="2499" b="71756"/>
          <a:stretch>
            <a:fillRect/>
          </a:stretch>
        </p:blipFill>
        <p:spPr bwMode="auto">
          <a:xfrm>
            <a:off x="10583863" y="230188"/>
            <a:ext cx="1154112"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260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1209</Words>
  <Application>Microsoft Office PowerPoint</Application>
  <PresentationFormat>Szélesvásznú</PresentationFormat>
  <Paragraphs>143</Paragraphs>
  <Slides>28</Slides>
  <Notes>1</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28</vt:i4>
      </vt:variant>
    </vt:vector>
  </HeadingPairs>
  <TitlesOfParts>
    <vt:vector size="35" baseType="lpstr">
      <vt:lpstr>Arial</vt:lpstr>
      <vt:lpstr>Calibri</vt:lpstr>
      <vt:lpstr>Calibri Light</vt:lpstr>
      <vt:lpstr>Comic Sans MS</vt:lpstr>
      <vt:lpstr>Times New Roman</vt:lpstr>
      <vt:lpstr>Wingdings</vt:lpstr>
      <vt:lpstr>Office-téma</vt:lpstr>
      <vt:lpstr>Szám(m)isztika…</vt:lpstr>
      <vt:lpstr>8. Védekezés</vt:lpstr>
      <vt:lpstr>Semmelweis Ignác (1818-1865)</vt:lpstr>
      <vt:lpstr>Alexander Fleming (1881-1955)</vt:lpstr>
      <vt:lpstr>9. Prokarióták jelentősége</vt:lpstr>
      <vt:lpstr>1. Víztisztítás</vt:lpstr>
      <vt:lpstr>3. Fermentáció (erjesztés): élelmiszeriparban</vt:lpstr>
      <vt:lpstr>4. Gyógyszergyártás</vt:lpstr>
      <vt:lpstr>5. Mezőgazdaság</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„A csodálkozás az első lépés a megismeréshez.” (Louis Pasteur)</vt:lpstr>
      <vt:lpstr>7. Betegséget okozók</vt:lpstr>
      <vt:lpstr>Játék</vt:lpstr>
      <vt:lpstr>Gondolkozz!</vt:lpstr>
      <vt:lpstr>Lépfene (antrax)</vt:lpstr>
      <vt:lpstr>PowerPoint-bemutató</vt:lpstr>
      <vt:lpstr>Kolera</vt:lpstr>
      <vt:lpstr>Skarlát (vörheny)</vt:lpstr>
      <vt:lpstr>Lepra</vt:lpstr>
      <vt:lpstr>Pestis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Prokarióták jelentősége</dc:title>
  <dc:creator>Csaláné Böngyik Edit</dc:creator>
  <cp:lastModifiedBy>Balázs Brigitta</cp:lastModifiedBy>
  <cp:revision>49</cp:revision>
  <dcterms:created xsi:type="dcterms:W3CDTF">2016-09-11T15:12:52Z</dcterms:created>
  <dcterms:modified xsi:type="dcterms:W3CDTF">2018-10-07T13:02:28Z</dcterms:modified>
</cp:coreProperties>
</file>