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8"/>
  </p:notesMasterIdLst>
  <p:sldIdLst>
    <p:sldId id="363" r:id="rId3"/>
    <p:sldId id="364" r:id="rId4"/>
    <p:sldId id="427" r:id="rId5"/>
    <p:sldId id="367" r:id="rId6"/>
    <p:sldId id="368" r:id="rId7"/>
    <p:sldId id="369" r:id="rId8"/>
    <p:sldId id="371" r:id="rId9"/>
    <p:sldId id="373" r:id="rId10"/>
    <p:sldId id="374" r:id="rId11"/>
    <p:sldId id="410" r:id="rId12"/>
    <p:sldId id="428" r:id="rId13"/>
    <p:sldId id="411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55B2B-1DFA-4B21-B25A-7B9722EF01F3}" type="datetimeFigureOut">
              <a:rPr lang="hu-HU" smtClean="0"/>
              <a:t>2024. 06. 02.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A974A-AC7A-41EB-859B-D95738823E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9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átmegy a placentán, miért nem alakul ki összeférhetetlenség?</a:t>
            </a:r>
          </a:p>
          <a:p>
            <a:r>
              <a:rPr lang="hu-HU" dirty="0"/>
              <a:t>Az immunglobulinokat nehéz és könnyű láncok építik fel, ezek alapján  </a:t>
            </a:r>
            <a:r>
              <a:rPr lang="hu-HU" dirty="0" err="1"/>
              <a:t>különböztethetők</a:t>
            </a:r>
            <a:r>
              <a:rPr lang="hu-HU" dirty="0"/>
              <a:t> meg (</a:t>
            </a:r>
            <a:r>
              <a:rPr lang="hu-HU" dirty="0" err="1"/>
              <a:t>IgG</a:t>
            </a:r>
            <a:r>
              <a:rPr lang="hu-HU" dirty="0"/>
              <a:t>, </a:t>
            </a:r>
            <a:r>
              <a:rPr lang="hu-HU" dirty="0" err="1"/>
              <a:t>IgA</a:t>
            </a:r>
            <a:r>
              <a:rPr lang="hu-HU" dirty="0"/>
              <a:t>, </a:t>
            </a:r>
            <a:r>
              <a:rPr lang="hu-HU" dirty="0" err="1"/>
              <a:t>IgM</a:t>
            </a:r>
            <a:r>
              <a:rPr lang="hu-HU" dirty="0"/>
              <a:t>, </a:t>
            </a:r>
            <a:r>
              <a:rPr lang="hu-HU" dirty="0" err="1"/>
              <a:t>IgD</a:t>
            </a:r>
            <a:r>
              <a:rPr lang="hu-HU" dirty="0"/>
              <a:t>, </a:t>
            </a:r>
            <a:r>
              <a:rPr lang="hu-HU" dirty="0" err="1"/>
              <a:t>IgE</a:t>
            </a:r>
            <a:r>
              <a:rPr lang="hu-HU" dirty="0"/>
              <a:t>). Az immunglobulinok mennyisége erősen életkorfüggő, ám kortól függetlenül a legtöbb mennyiségben </a:t>
            </a:r>
            <a:r>
              <a:rPr lang="hu-HU" dirty="0" err="1"/>
              <a:t>IgG</a:t>
            </a:r>
            <a:r>
              <a:rPr lang="hu-HU" dirty="0"/>
              <a:t> található a szérumban. Az </a:t>
            </a:r>
            <a:r>
              <a:rPr lang="hu-HU" dirty="0" err="1"/>
              <a:t>IgG</a:t>
            </a:r>
            <a:r>
              <a:rPr lang="hu-HU" dirty="0"/>
              <a:t> fontos szerepet játszik az </a:t>
            </a:r>
            <a:r>
              <a:rPr lang="hu-HU" dirty="0" err="1"/>
              <a:t>opszonizációban</a:t>
            </a:r>
            <a:r>
              <a:rPr lang="hu-HU" dirty="0"/>
              <a:t>, a komplementaktiválásban, az antitest közvetítette </a:t>
            </a:r>
            <a:r>
              <a:rPr lang="hu-HU" dirty="0" err="1"/>
              <a:t>citotoxikus</a:t>
            </a:r>
            <a:r>
              <a:rPr lang="hu-HU" dirty="0"/>
              <a:t> reakcióban. Az </a:t>
            </a:r>
            <a:r>
              <a:rPr lang="hu-HU" dirty="0" err="1"/>
              <a:t>IgG</a:t>
            </a:r>
            <a:r>
              <a:rPr lang="hu-HU" dirty="0"/>
              <a:t> átmegy a placentán, tehát az újszülött gyakorlatilag ugyanannyival rendelkezik, mint egy felnőtt, csak ez az </a:t>
            </a:r>
            <a:r>
              <a:rPr lang="hu-HU" dirty="0" err="1"/>
              <a:t>IgG</a:t>
            </a:r>
            <a:r>
              <a:rPr lang="hu-HU" dirty="0"/>
              <a:t> anyai eredetű. Ez néhány hét alatt elbomlik és a csecsemő saját </a:t>
            </a:r>
            <a:r>
              <a:rPr lang="hu-HU" dirty="0" err="1"/>
              <a:t>IgG</a:t>
            </a:r>
            <a:r>
              <a:rPr lang="hu-HU" dirty="0"/>
              <a:t> termelése csak lassan növekszik. 3 hónapos kor körül a legalacsonyabb a szint, és kb. 18 éves korra éri el a felnőtt szintet.</a:t>
            </a:r>
            <a:endParaRPr lang="hu-HU" dirty="0">
              <a:cs typeface="Calibri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E6DC8-C716-41CC-9C29-1C0ABFE062F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0238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A4F7-BB03-4FE3-A38A-7430D9573B0C}" type="datetimeFigureOut">
              <a:rPr lang="hu-HU" smtClean="0"/>
              <a:pPr/>
              <a:t>2024. 06. 02.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2CB4-3521-4548-8BDA-D066561139A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258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A4F7-BB03-4FE3-A38A-7430D9573B0C}" type="datetimeFigureOut">
              <a:rPr lang="hu-HU" smtClean="0"/>
              <a:pPr/>
              <a:t>2024. 06. 02.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2CB4-3521-4548-8BDA-D066561139A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935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A4F7-BB03-4FE3-A38A-7430D9573B0C}" type="datetimeFigureOut">
              <a:rPr lang="hu-HU" smtClean="0"/>
              <a:pPr/>
              <a:t>2024. 06. 02.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2CB4-3521-4548-8BDA-D066561139A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013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EC47D71-42BA-4999-88B6-5272F9191263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769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13F93-C11D-4C3C-AF77-B1597EFF039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42719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9D803-E470-46B3-BB5D-7A2273007BE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7564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77F6-E43F-4BD7-9211-E40A20680410}" type="datetimeFigureOut">
              <a:rPr lang="hu-HU" smtClean="0"/>
              <a:t>2024. 06. 02.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2E16-F7E8-480F-ABF9-BB1EE67C06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8904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77F6-E43F-4BD7-9211-E40A20680410}" type="datetimeFigureOut">
              <a:rPr lang="hu-HU" smtClean="0"/>
              <a:t>2024. 06. 02.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2E16-F7E8-480F-ABF9-BB1EE67C06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97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77F6-E43F-4BD7-9211-E40A20680410}" type="datetimeFigureOut">
              <a:rPr lang="hu-HU" smtClean="0"/>
              <a:t>2024. 06. 02.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2E16-F7E8-480F-ABF9-BB1EE67C06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621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77F6-E43F-4BD7-9211-E40A20680410}" type="datetimeFigureOut">
              <a:rPr lang="hu-HU" smtClean="0"/>
              <a:t>2024. 06. 02.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2E16-F7E8-480F-ABF9-BB1EE67C06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692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77F6-E43F-4BD7-9211-E40A20680410}" type="datetimeFigureOut">
              <a:rPr lang="hu-HU" smtClean="0"/>
              <a:t>2024. 06. 02.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2E16-F7E8-480F-ABF9-BB1EE67C06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88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A4F7-BB03-4FE3-A38A-7430D9573B0C}" type="datetimeFigureOut">
              <a:rPr lang="hu-HU" smtClean="0"/>
              <a:pPr/>
              <a:t>2024. 06. 02.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2CB4-3521-4548-8BDA-D066561139A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45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77F6-E43F-4BD7-9211-E40A20680410}" type="datetimeFigureOut">
              <a:rPr lang="hu-HU" smtClean="0"/>
              <a:t>2024. 06. 02.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2E16-F7E8-480F-ABF9-BB1EE67C06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869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77F6-E43F-4BD7-9211-E40A20680410}" type="datetimeFigureOut">
              <a:rPr lang="hu-HU" smtClean="0"/>
              <a:t>2024. 06. 02.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2E16-F7E8-480F-ABF9-BB1EE67C06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0554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77F6-E43F-4BD7-9211-E40A20680410}" type="datetimeFigureOut">
              <a:rPr lang="hu-HU" smtClean="0"/>
              <a:t>2024. 06. 02.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2E16-F7E8-480F-ABF9-BB1EE67C06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4674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77F6-E43F-4BD7-9211-E40A20680410}" type="datetimeFigureOut">
              <a:rPr lang="hu-HU" smtClean="0"/>
              <a:t>2024. 06. 02.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2E16-F7E8-480F-ABF9-BB1EE67C06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3822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77F6-E43F-4BD7-9211-E40A20680410}" type="datetimeFigureOut">
              <a:rPr lang="hu-HU" smtClean="0"/>
              <a:t>2024. 06. 02.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2E16-F7E8-480F-ABF9-BB1EE67C06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280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77F6-E43F-4BD7-9211-E40A20680410}" type="datetimeFigureOut">
              <a:rPr lang="hu-HU" smtClean="0"/>
              <a:t>2024. 06. 02.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2E16-F7E8-480F-ABF9-BB1EE67C06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435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13F93-C11D-4C3C-AF77-B1597EFF039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94652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EC47D71-42BA-4999-88B6-5272F9191263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65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A4F7-BB03-4FE3-A38A-7430D9573B0C}" type="datetimeFigureOut">
              <a:rPr lang="hu-HU" smtClean="0"/>
              <a:pPr/>
              <a:t>2024. 06. 02.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2CB4-3521-4548-8BDA-D066561139A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624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A4F7-BB03-4FE3-A38A-7430D9573B0C}" type="datetimeFigureOut">
              <a:rPr lang="hu-HU" smtClean="0"/>
              <a:pPr/>
              <a:t>2024. 06. 02.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2CB4-3521-4548-8BDA-D066561139A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615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A4F7-BB03-4FE3-A38A-7430D9573B0C}" type="datetimeFigureOut">
              <a:rPr lang="hu-HU" smtClean="0"/>
              <a:pPr/>
              <a:t>2024. 06. 02.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2CB4-3521-4548-8BDA-D066561139A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70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A4F7-BB03-4FE3-A38A-7430D9573B0C}" type="datetimeFigureOut">
              <a:rPr lang="hu-HU" smtClean="0"/>
              <a:pPr/>
              <a:t>2024. 06. 02.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2CB4-3521-4548-8BDA-D066561139A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679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A4F7-BB03-4FE3-A38A-7430D9573B0C}" type="datetimeFigureOut">
              <a:rPr lang="hu-HU" smtClean="0"/>
              <a:pPr/>
              <a:t>2024. 06. 02.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2CB4-3521-4548-8BDA-D066561139A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296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A4F7-BB03-4FE3-A38A-7430D9573B0C}" type="datetimeFigureOut">
              <a:rPr lang="hu-HU" smtClean="0"/>
              <a:pPr/>
              <a:t>2024. 06. 02.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2CB4-3521-4548-8BDA-D066561139A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57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A4F7-BB03-4FE3-A38A-7430D9573B0C}" type="datetimeFigureOut">
              <a:rPr lang="hu-HU" smtClean="0"/>
              <a:pPr/>
              <a:t>2024. 06. 02.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2CB4-3521-4548-8BDA-D066561139A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36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4A4F7-BB03-4FE3-A38A-7430D9573B0C}" type="datetimeFigureOut">
              <a:rPr lang="hu-HU" smtClean="0"/>
              <a:pPr/>
              <a:t>2024. 06. 02.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2CB4-3521-4548-8BDA-D066561139A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93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77F6-E43F-4BD7-9211-E40A20680410}" type="datetimeFigureOut">
              <a:rPr lang="hu-HU" smtClean="0"/>
              <a:t>2024. 06. 02.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02E16-F7E8-480F-ABF9-BB1EE67C06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51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xfZhb6lmxjk&amp;list=PLtx-qUNKJwDz2h9S5Yvil7NmwuofKC9C3&amp;index=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youtube.com/watch?v=CduLOqZb_XQ" TargetMode="Externa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lausen.com/hu/video/ver-es-verlemezke-atomlesztes/" TargetMode="Externa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Vércsoportok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altLang="hu-HU"/>
              <a:t>vércsoportok: </a:t>
            </a:r>
            <a:r>
              <a:rPr lang="hu-HU" altLang="hu-HU">
                <a:hlinkClick r:id="rId2"/>
              </a:rPr>
              <a:t>https://www.youtube.com/watch?v=xfZhb6lmxjk&amp;list=PLtx-qUNKJwDz2h9S5Yvil7NmwuofKC9C3&amp;index=8</a:t>
            </a:r>
            <a:endParaRPr lang="hu-HU" altLang="hu-HU"/>
          </a:p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8BA075E-46F2-403F-A2FD-FBFA52EDB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392"/>
            <a:ext cx="9144000" cy="389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7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dirty="0" err="1"/>
              <a:t>Rh</a:t>
            </a:r>
            <a:r>
              <a:rPr lang="hu-HU" altLang="hu-HU" b="1" dirty="0"/>
              <a:t> antigének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dirty="0" err="1"/>
              <a:t>Autoszomális</a:t>
            </a:r>
            <a:r>
              <a:rPr lang="hu-HU" altLang="hu-HU" dirty="0"/>
              <a:t> domináns öröklődés</a:t>
            </a:r>
          </a:p>
          <a:p>
            <a:r>
              <a:rPr lang="hu-HU" altLang="hu-HU" dirty="0" err="1"/>
              <a:t>Rh</a:t>
            </a:r>
            <a:r>
              <a:rPr lang="hu-HU" altLang="hu-HU" dirty="0"/>
              <a:t>+: 	85%	 	DD, </a:t>
            </a:r>
            <a:r>
              <a:rPr lang="hu-HU" altLang="hu-HU" dirty="0" err="1"/>
              <a:t>Dd</a:t>
            </a:r>
            <a:r>
              <a:rPr lang="hu-HU" altLang="hu-HU" dirty="0"/>
              <a:t>, </a:t>
            </a:r>
            <a:r>
              <a:rPr lang="hu-HU" altLang="hu-HU" dirty="0" err="1"/>
              <a:t>dD</a:t>
            </a:r>
            <a:r>
              <a:rPr lang="hu-HU" altLang="hu-HU" dirty="0"/>
              <a:t>  		D antigén van a VVT-n</a:t>
            </a:r>
          </a:p>
          <a:p>
            <a:r>
              <a:rPr lang="hu-HU" altLang="hu-HU" dirty="0" err="1"/>
              <a:t>Rh</a:t>
            </a:r>
            <a:r>
              <a:rPr lang="hu-HU" altLang="hu-HU" dirty="0"/>
              <a:t>-:		15% 		</a:t>
            </a:r>
            <a:r>
              <a:rPr lang="hu-HU" altLang="hu-HU" dirty="0" err="1"/>
              <a:t>dd</a:t>
            </a:r>
            <a:r>
              <a:rPr lang="hu-HU" altLang="hu-HU" dirty="0"/>
              <a:t>                 		D antigén nincs a VVT-n</a:t>
            </a:r>
          </a:p>
          <a:p>
            <a:r>
              <a:rPr lang="hu-HU" altLang="hu-HU" dirty="0"/>
              <a:t>Születéskor nincs antitest. Csak ha </a:t>
            </a:r>
            <a:r>
              <a:rPr lang="hu-HU" altLang="hu-HU" dirty="0" err="1"/>
              <a:t>Rh</a:t>
            </a:r>
            <a:r>
              <a:rPr lang="hu-HU" altLang="hu-HU" dirty="0"/>
              <a:t> – ember találkozik </a:t>
            </a:r>
            <a:r>
              <a:rPr lang="hu-HU" altLang="hu-HU" dirty="0" err="1"/>
              <a:t>Rh</a:t>
            </a:r>
            <a:r>
              <a:rPr lang="hu-HU" altLang="hu-HU" dirty="0"/>
              <a:t>+ vérrel, azt idegenként ismeri fel és az immunválasz eredményeképpen ellenanyagot termel ellene.</a:t>
            </a:r>
          </a:p>
          <a:p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803053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17273C-3076-43BC-8139-E1FA3D96E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6" y="568590"/>
            <a:ext cx="8540150" cy="47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5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87104" y="1190626"/>
            <a:ext cx="268535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defTabSz="685800" eaLnBrk="1" hangingPunct="1"/>
            <a:r>
              <a:rPr lang="hu-HU" altLang="hu-HU" sz="1350">
                <a:solidFill>
                  <a:prstClr val="black"/>
                </a:solidFill>
              </a:rPr>
              <a:t>Az Rh vércsoportrendszer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166123" y="1214438"/>
            <a:ext cx="25811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defTabSz="685800" eaLnBrk="1" hangingPunct="1"/>
            <a:r>
              <a:rPr lang="hu-HU" altLang="hu-HU" sz="1350">
                <a:solidFill>
                  <a:prstClr val="black"/>
                </a:solidFill>
              </a:rPr>
              <a:t>1940 – Karl Landsteiner</a:t>
            </a:r>
          </a:p>
        </p:txBody>
      </p:sp>
      <p:graphicFrame>
        <p:nvGraphicFramePr>
          <p:cNvPr id="10280" name="Group 40"/>
          <p:cNvGraphicFramePr>
            <a:graphicFrameLocks noGrp="1"/>
          </p:cNvGraphicFramePr>
          <p:nvPr/>
        </p:nvGraphicFramePr>
        <p:xfrm>
          <a:off x="2574133" y="1646636"/>
          <a:ext cx="5183981" cy="4158853"/>
        </p:xfrm>
        <a:graphic>
          <a:graphicData uri="http://schemas.openxmlformats.org/drawingml/2006/table">
            <a:tbl>
              <a:tblPr/>
              <a:tblGrid>
                <a:gridCol w="2591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Rh+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Rh-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VVS-en: Rh antigén 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VVS-en: NINCS antigén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90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Vérplazmában: NINCS antitest, csak ha Rh</a:t>
                      </a:r>
                      <a:r>
                        <a:rPr kumimoji="0" lang="hu-HU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</a:t>
                      </a: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VVS-ek kerülnek Rh</a:t>
                      </a:r>
                      <a:r>
                        <a:rPr kumimoji="0" lang="hu-HU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</a:t>
                      </a:r>
                      <a:r>
                        <a:rPr kumimoji="0" lang="hu-H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egyénbe &gt;&gt; bizonyos mennyiség fölött kicsapás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185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r="9348"/>
          <a:stretch>
            <a:fillRect/>
          </a:stretch>
        </p:blipFill>
        <p:spPr bwMode="auto">
          <a:xfrm>
            <a:off x="2682478" y="2406254"/>
            <a:ext cx="237529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r="9628"/>
          <a:stretch>
            <a:fillRect/>
          </a:stretch>
        </p:blipFill>
        <p:spPr bwMode="auto">
          <a:xfrm>
            <a:off x="5436395" y="2402682"/>
            <a:ext cx="1950244" cy="203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36" y="5103019"/>
            <a:ext cx="63579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72" y="2114550"/>
            <a:ext cx="14287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587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Rh antitest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2057401"/>
            <a:ext cx="4587479" cy="33944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hu-HU" altLang="hu-HU" sz="1800" dirty="0"/>
              <a:t>Immunizáció szükséges hozzá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800" dirty="0" err="1"/>
              <a:t>IgG</a:t>
            </a:r>
            <a:r>
              <a:rPr lang="hu-HU" altLang="hu-HU" sz="1800" dirty="0"/>
              <a:t> típusú-&gt; átmegy a placentán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800" dirty="0"/>
              <a:t>Anti-D termelődést válthat ki terhesség is</a:t>
            </a:r>
            <a:endParaRPr lang="hu-HU" altLang="hu-HU" sz="1800" dirty="0"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hu-HU" altLang="hu-HU" sz="1800" dirty="0" err="1"/>
              <a:t>Rh</a:t>
            </a:r>
            <a:r>
              <a:rPr lang="hu-HU" altLang="hu-HU" sz="1800" dirty="0"/>
              <a:t>(D) - anyának </a:t>
            </a:r>
            <a:r>
              <a:rPr lang="hu-HU" altLang="hu-HU" sz="1800" dirty="0" err="1"/>
              <a:t>Rh</a:t>
            </a:r>
            <a:r>
              <a:rPr lang="hu-HU" altLang="hu-HU" sz="1800" dirty="0"/>
              <a:t>(D) + </a:t>
            </a:r>
            <a:r>
              <a:rPr lang="hu-HU" altLang="hu-HU" sz="1800" dirty="0" err="1"/>
              <a:t>magzata</a:t>
            </a:r>
            <a:r>
              <a:rPr lang="hu-HU" altLang="hu-HU" sz="1800" dirty="0"/>
              <a:t> van </a:t>
            </a:r>
            <a:r>
              <a:rPr lang="hu-HU" altLang="hu-HU" sz="1800" dirty="0">
                <a:sym typeface="Wingdings" panose="05000000000000000000" pitchFamily="2" charset="2"/>
              </a:rPr>
              <a:t></a:t>
            </a:r>
            <a:r>
              <a:rPr lang="hu-HU" altLang="hu-HU" sz="1800" dirty="0"/>
              <a:t>következő magzatra káros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1800" dirty="0"/>
              <a:t>A </a:t>
            </a:r>
            <a:r>
              <a:rPr lang="hu-HU" altLang="hu-HU" sz="1800" dirty="0" err="1"/>
              <a:t>szenzibilizálódás</a:t>
            </a:r>
            <a:r>
              <a:rPr lang="hu-HU" altLang="hu-HU" sz="1800" dirty="0"/>
              <a:t> kivédhető, ha </a:t>
            </a:r>
            <a:r>
              <a:rPr lang="hu-HU" altLang="hu-HU" sz="1800" dirty="0" err="1"/>
              <a:t>anti</a:t>
            </a:r>
            <a:r>
              <a:rPr lang="hu-HU" altLang="hu-HU" sz="1800" dirty="0"/>
              <a:t>-D </a:t>
            </a:r>
            <a:r>
              <a:rPr lang="hu-HU" altLang="hu-HU" sz="1800" dirty="0" err="1"/>
              <a:t>immunoglobulint</a:t>
            </a:r>
            <a:r>
              <a:rPr lang="hu-HU" altLang="hu-HU" sz="1800" dirty="0"/>
              <a:t> kap az anya, szülés előtt vagy közvetlenül szülés után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07" y="1331119"/>
            <a:ext cx="271224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85EFD382-75A2-4E59-A816-20DB2C1C9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071" y="3429001"/>
            <a:ext cx="3380100" cy="234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Vércsoport meghatározás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u-HU" altLang="hu-HU">
                <a:hlinkClick r:id="rId2"/>
              </a:rPr>
              <a:t>http://www.youtube.com/watch?v=CduLOqZb_XQ</a:t>
            </a:r>
            <a:endParaRPr lang="hu-HU" altLang="hu-HU"/>
          </a:p>
          <a:p>
            <a:pPr eaLnBrk="1" hangingPunct="1">
              <a:buFontTx/>
              <a:buNone/>
            </a:pPr>
            <a:endParaRPr lang="hu-HU" altLang="hu-HU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6" y="2686051"/>
            <a:ext cx="3610940" cy="311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64"/>
          <p:cNvSpPr txBox="1">
            <a:spLocks noChangeArrowheads="1"/>
          </p:cNvSpPr>
          <p:nvPr/>
        </p:nvSpPr>
        <p:spPr bwMode="auto">
          <a:xfrm>
            <a:off x="4787505" y="2025254"/>
            <a:ext cx="424219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defTabSz="685800" eaLnBrk="1" hangingPunct="1">
              <a:buFont typeface="Arial" panose="020B0604020202020204" pitchFamily="34" charset="0"/>
              <a:buChar char="•"/>
            </a:pPr>
            <a:r>
              <a:rPr lang="hu-HU" altLang="hu-HU" sz="1800" b="0" dirty="0">
                <a:solidFill>
                  <a:prstClr val="black"/>
                </a:solidFill>
                <a:latin typeface="Calibri" panose="020F0502020204030204"/>
              </a:rPr>
              <a:t>Antitest rögzítve a papírra.</a:t>
            </a:r>
          </a:p>
          <a:p>
            <a:pPr marL="257175" indent="-257175" defTabSz="685800" eaLnBrk="1" hangingPunct="1">
              <a:buFont typeface="Arial" panose="020B0604020202020204" pitchFamily="34" charset="0"/>
              <a:buChar char="•"/>
            </a:pPr>
            <a:r>
              <a:rPr lang="hu-HU" altLang="hu-HU" sz="1800" b="0" dirty="0">
                <a:solidFill>
                  <a:prstClr val="black"/>
                </a:solidFill>
                <a:latin typeface="Calibri" panose="020F0502020204030204"/>
              </a:rPr>
              <a:t>Hozzáadjuk a vért, aminek VVT-in antigén van.</a:t>
            </a:r>
          </a:p>
          <a:p>
            <a:pPr marL="257175" indent="-257175" defTabSz="685800" eaLnBrk="1" hangingPunct="1">
              <a:buFont typeface="Arial" panose="020B0604020202020204" pitchFamily="34" charset="0"/>
              <a:buChar char="•"/>
            </a:pPr>
            <a:r>
              <a:rPr lang="hu-HU" altLang="hu-HU" sz="1800" b="0" dirty="0">
                <a:solidFill>
                  <a:prstClr val="black"/>
                </a:solidFill>
                <a:latin typeface="Calibri" panose="020F0502020204030204"/>
              </a:rPr>
              <a:t>Ha kicsapódik, azt jelenti, hogy az antitest találkozott</a:t>
            </a:r>
          </a:p>
          <a:p>
            <a:pPr marL="257175" indent="-257175" defTabSz="685800" eaLnBrk="1" hangingPunct="1">
              <a:buFont typeface="Arial" panose="020B0604020202020204" pitchFamily="34" charset="0"/>
              <a:buChar char="•"/>
            </a:pPr>
            <a:r>
              <a:rPr lang="hu-HU" altLang="hu-HU" sz="1800" b="0" dirty="0">
                <a:solidFill>
                  <a:prstClr val="black"/>
                </a:solidFill>
                <a:latin typeface="Calibri" panose="020F0502020204030204"/>
              </a:rPr>
              <a:t>A specifikus antigénjével  agglutináció.</a:t>
            </a:r>
          </a:p>
          <a:p>
            <a:pPr marL="257175" indent="-257175" defTabSz="685800" eaLnBrk="1" hangingPunct="1">
              <a:buFont typeface="Arial" panose="020B0604020202020204" pitchFamily="34" charset="0"/>
              <a:buChar char="•"/>
            </a:pPr>
            <a:r>
              <a:rPr lang="hu-HU" altLang="hu-HU" sz="1800" b="0" dirty="0">
                <a:solidFill>
                  <a:prstClr val="black"/>
                </a:solidFill>
                <a:latin typeface="Calibri" panose="020F0502020204030204"/>
              </a:rPr>
              <a:t>Ahol van az agglutináció, olyan csoportú lesz a vér.</a:t>
            </a:r>
          </a:p>
        </p:txBody>
      </p:sp>
    </p:spTree>
    <p:extLst>
      <p:ext uri="{BB962C8B-B14F-4D97-AF65-F5344CB8AC3E}">
        <p14:creationId xmlns:p14="http://schemas.microsoft.com/office/powerpoint/2010/main" val="3158085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6" y="3320655"/>
            <a:ext cx="2286000" cy="152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r="2502" b="6551"/>
          <a:stretch>
            <a:fillRect/>
          </a:stretch>
        </p:blipFill>
        <p:spPr bwMode="auto">
          <a:xfrm>
            <a:off x="3869532" y="998936"/>
            <a:ext cx="3970735" cy="48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385888" y="1322785"/>
            <a:ext cx="258115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defTabSz="685800" eaLnBrk="1" hangingPunct="1"/>
            <a:r>
              <a:rPr lang="hu-HU" altLang="hu-HU" sz="1350">
                <a:solidFill>
                  <a:prstClr val="black"/>
                </a:solidFill>
              </a:rPr>
              <a:t>Vércsoport-meghatározás</a:t>
            </a:r>
          </a:p>
          <a:p>
            <a:pPr defTabSz="685800" eaLnBrk="1" hangingPunct="1"/>
            <a:endParaRPr lang="hu-HU" altLang="hu-HU" sz="1350">
              <a:solidFill>
                <a:prstClr val="black"/>
              </a:solidFill>
            </a:endParaRP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3383756" y="1538288"/>
            <a:ext cx="809625" cy="48696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hu-H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425180" y="1784748"/>
            <a:ext cx="21643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defTabSz="685800" eaLnBrk="1" hangingPunct="1"/>
            <a:r>
              <a:rPr lang="hu-HU" altLang="hu-HU" sz="1350">
                <a:solidFill>
                  <a:prstClr val="black"/>
                </a:solidFill>
              </a:rPr>
              <a:t>adott antitesteket</a:t>
            </a:r>
          </a:p>
          <a:p>
            <a:pPr defTabSz="685800" eaLnBrk="1" hangingPunct="1"/>
            <a:r>
              <a:rPr lang="hu-HU" altLang="hu-HU" sz="1350">
                <a:solidFill>
                  <a:prstClr val="black"/>
                </a:solidFill>
              </a:rPr>
              <a:t>tartalmazó vérsavó </a:t>
            </a:r>
          </a:p>
        </p:txBody>
      </p:sp>
      <p:sp>
        <p:nvSpPr>
          <p:cNvPr id="2" name="Téglalap 1"/>
          <p:cNvSpPr/>
          <p:nvPr/>
        </p:nvSpPr>
        <p:spPr>
          <a:xfrm>
            <a:off x="6757988" y="1784748"/>
            <a:ext cx="771525" cy="384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57162" y="2265760"/>
            <a:ext cx="33516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u-HU" sz="1350" dirty="0">
                <a:solidFill>
                  <a:prstClr val="black"/>
                </a:solidFill>
                <a:latin typeface="Calibri" panose="020F0502020204030204"/>
              </a:rPr>
              <a:t>Milyen vércsoportúak a minták?</a:t>
            </a:r>
          </a:p>
        </p:txBody>
      </p:sp>
    </p:spTree>
    <p:extLst>
      <p:ext uri="{BB962C8B-B14F-4D97-AF65-F5344CB8AC3E}">
        <p14:creationId xmlns:p14="http://schemas.microsoft.com/office/powerpoint/2010/main" val="2856571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6" y="3320655"/>
            <a:ext cx="2286000" cy="152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r="2502" b="6551"/>
          <a:stretch>
            <a:fillRect/>
          </a:stretch>
        </p:blipFill>
        <p:spPr bwMode="auto">
          <a:xfrm>
            <a:off x="3869532" y="998936"/>
            <a:ext cx="3970735" cy="48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385888" y="1322785"/>
            <a:ext cx="258115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defTabSz="685800" eaLnBrk="1" hangingPunct="1"/>
            <a:r>
              <a:rPr lang="hu-HU" altLang="hu-HU" sz="1350">
                <a:solidFill>
                  <a:prstClr val="black"/>
                </a:solidFill>
              </a:rPr>
              <a:t>Vércsoport-meghatározás</a:t>
            </a:r>
          </a:p>
          <a:p>
            <a:pPr defTabSz="685800" eaLnBrk="1" hangingPunct="1"/>
            <a:endParaRPr lang="hu-HU" altLang="hu-HU" sz="1350">
              <a:solidFill>
                <a:prstClr val="black"/>
              </a:solidFill>
            </a:endParaRP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V="1">
            <a:off x="3383756" y="1538288"/>
            <a:ext cx="809625" cy="48696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/>
            <a:endParaRPr lang="hu-HU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1425180" y="1784748"/>
            <a:ext cx="21643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defTabSz="685800" eaLnBrk="1" hangingPunct="1"/>
            <a:r>
              <a:rPr lang="hu-HU" altLang="hu-HU" sz="1350">
                <a:solidFill>
                  <a:prstClr val="black"/>
                </a:solidFill>
              </a:rPr>
              <a:t>adott antitesteket</a:t>
            </a:r>
          </a:p>
          <a:p>
            <a:pPr defTabSz="685800" eaLnBrk="1" hangingPunct="1"/>
            <a:r>
              <a:rPr lang="hu-HU" altLang="hu-HU" sz="1350">
                <a:solidFill>
                  <a:prstClr val="black"/>
                </a:solidFill>
              </a:rPr>
              <a:t>tartalmazó vérsavó </a:t>
            </a:r>
          </a:p>
        </p:txBody>
      </p:sp>
    </p:spTree>
    <p:extLst>
      <p:ext uri="{BB962C8B-B14F-4D97-AF65-F5344CB8AC3E}">
        <p14:creationId xmlns:p14="http://schemas.microsoft.com/office/powerpoint/2010/main" val="3795567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immunitás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0294" y="857250"/>
            <a:ext cx="4758929" cy="5143500"/>
          </a:xfrm>
          <a:noFill/>
          <a:ln/>
        </p:spPr>
      </p:pic>
      <p:sp>
        <p:nvSpPr>
          <p:cNvPr id="3" name="Téglalap 2"/>
          <p:cNvSpPr/>
          <p:nvPr/>
        </p:nvSpPr>
        <p:spPr>
          <a:xfrm>
            <a:off x="6072188" y="1699023"/>
            <a:ext cx="771525" cy="384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hu-HU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254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immunitás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0294" y="857250"/>
            <a:ext cx="4758929" cy="51435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2706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Milyen a vércsoportja?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Kicsapódott	nincs reakció	 nincs reakció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Rh-</a:t>
            </a:r>
            <a:endParaRPr lang="hu-HU" dirty="0"/>
          </a:p>
        </p:txBody>
      </p:sp>
      <p:pic>
        <p:nvPicPr>
          <p:cNvPr id="111618" name="Picture 2" descr="4.2. ábra. Vércsoport-meghatározás. A vizsgált vér az anti-A szérumban jól láthatóan kicsapódott, az anti-B és anti-D szérumban pedig nem, azaz a vizsgált vér vércsoportja A, Rh-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676" y="2726922"/>
            <a:ext cx="5724636" cy="2226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28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u-HU" altLang="hu-HU" dirty="0">
                <a:cs typeface="Calibri"/>
              </a:rPr>
              <a:t>Ismétlés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641" y="1332781"/>
            <a:ext cx="5128023" cy="37480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u-HU" altLang="hu-HU" sz="2400" dirty="0"/>
              <a:t>Magyarázd meg a következő fogalmakat:</a:t>
            </a:r>
          </a:p>
          <a:p>
            <a:pPr lvl="1">
              <a:lnSpc>
                <a:spcPct val="90000"/>
              </a:lnSpc>
            </a:pPr>
            <a:r>
              <a:rPr lang="hu-HU" altLang="hu-HU" sz="2000" dirty="0">
                <a:cs typeface="Calibri"/>
              </a:rPr>
              <a:t>Antigén</a:t>
            </a:r>
          </a:p>
          <a:p>
            <a:pPr lvl="1">
              <a:lnSpc>
                <a:spcPct val="90000"/>
              </a:lnSpc>
            </a:pPr>
            <a:r>
              <a:rPr lang="hu-HU" altLang="hu-HU" sz="2000" dirty="0">
                <a:cs typeface="Calibri"/>
              </a:rPr>
              <a:t>Antitest</a:t>
            </a:r>
          </a:p>
          <a:p>
            <a:pPr lvl="1">
              <a:lnSpc>
                <a:spcPct val="90000"/>
              </a:lnSpc>
            </a:pPr>
            <a:r>
              <a:rPr lang="hu-HU" altLang="hu-HU" sz="2000" dirty="0">
                <a:cs typeface="Calibri"/>
              </a:rPr>
              <a:t>MAC</a:t>
            </a:r>
          </a:p>
          <a:p>
            <a:pPr lvl="1">
              <a:lnSpc>
                <a:spcPct val="90000"/>
              </a:lnSpc>
            </a:pPr>
            <a:r>
              <a:rPr lang="hu-HU" altLang="hu-HU" sz="2000" dirty="0">
                <a:cs typeface="Calibri"/>
              </a:rPr>
              <a:t>Antigén prezentáló sejt (APC)</a:t>
            </a:r>
          </a:p>
          <a:p>
            <a:pPr lvl="1">
              <a:lnSpc>
                <a:spcPct val="90000"/>
              </a:lnSpc>
            </a:pPr>
            <a:r>
              <a:rPr lang="hu-HU" altLang="hu-HU" sz="2000" dirty="0">
                <a:cs typeface="Calibri"/>
              </a:rPr>
              <a:t>Mi a különbség a NK = természetes ölősejt és a T-ölősejt között? </a:t>
            </a:r>
            <a:endParaRPr lang="hu-HU" dirty="0"/>
          </a:p>
          <a:p>
            <a:pPr lvl="1">
              <a:lnSpc>
                <a:spcPct val="90000"/>
              </a:lnSpc>
            </a:pPr>
            <a:r>
              <a:rPr lang="hu-HU" altLang="hu-HU" sz="2000" dirty="0">
                <a:cs typeface="Calibri"/>
              </a:rPr>
              <a:t>Mit jelent a másodlagos immunválasz?</a:t>
            </a:r>
          </a:p>
          <a:p>
            <a:pPr lvl="1">
              <a:lnSpc>
                <a:spcPct val="90000"/>
              </a:lnSpc>
            </a:pPr>
            <a:endParaRPr lang="hu-HU" altLang="hu-HU" sz="2000" dirty="0">
              <a:cs typeface="Calibri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72" y="1754983"/>
            <a:ext cx="942975" cy="87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59008">
            <a:off x="5706667" y="2943225"/>
            <a:ext cx="345281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19365">
            <a:off x="5975749" y="3699273"/>
            <a:ext cx="345281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3546">
            <a:off x="7002067" y="3590925"/>
            <a:ext cx="345281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4" y="3105150"/>
            <a:ext cx="345281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36" y="2834880"/>
            <a:ext cx="345281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72" y="4725591"/>
            <a:ext cx="7000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122" y="4508897"/>
            <a:ext cx="7000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66" y="4670822"/>
            <a:ext cx="7000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9" y="4455319"/>
            <a:ext cx="345281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49" y="4246960"/>
            <a:ext cx="345281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263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689624"/>
            <a:ext cx="5629275" cy="147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71513" y="1314450"/>
            <a:ext cx="7972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u-HU" sz="1350" dirty="0">
                <a:solidFill>
                  <a:prstClr val="black"/>
                </a:solidFill>
                <a:latin typeface="Calibri" panose="020F0502020204030204"/>
              </a:rPr>
              <a:t>Az </a:t>
            </a:r>
            <a:r>
              <a:rPr lang="hu-HU" sz="1350" dirty="0" err="1">
                <a:solidFill>
                  <a:prstClr val="black"/>
                </a:solidFill>
                <a:latin typeface="Calibri" panose="020F0502020204030204"/>
              </a:rPr>
              <a:t>aglutináció</a:t>
            </a:r>
            <a:r>
              <a:rPr lang="hu-HU" sz="1350" dirty="0">
                <a:solidFill>
                  <a:prstClr val="black"/>
                </a:solidFill>
                <a:latin typeface="Calibri" panose="020F0502020204030204"/>
              </a:rPr>
              <a:t> alapján milyen vércsoportú az egyén?</a:t>
            </a:r>
          </a:p>
        </p:txBody>
      </p:sp>
    </p:spTree>
    <p:extLst>
      <p:ext uri="{BB962C8B-B14F-4D97-AF65-F5344CB8AC3E}">
        <p14:creationId xmlns:p14="http://schemas.microsoft.com/office/powerpoint/2010/main" val="72941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57" y="1489473"/>
            <a:ext cx="4922044" cy="426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2900" y="2057401"/>
            <a:ext cx="3457575" cy="33944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lnSpc>
                <a:spcPct val="80000"/>
              </a:lnSpc>
              <a:spcBef>
                <a:spcPts val="750"/>
              </a:spcBef>
            </a:pP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„A” </a:t>
            </a:r>
            <a:r>
              <a:rPr lang="hu-HU" altLang="hu-HU" sz="2100" dirty="0" err="1">
                <a:solidFill>
                  <a:prstClr val="black"/>
                </a:solidFill>
                <a:latin typeface="Calibri" panose="020F0502020204030204"/>
              </a:rPr>
              <a:t>Rh</a:t>
            </a: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altLang="hu-HU" sz="2100" dirty="0" err="1">
                <a:solidFill>
                  <a:prstClr val="black"/>
                </a:solidFill>
                <a:latin typeface="Calibri" panose="020F0502020204030204"/>
              </a:rPr>
              <a:t>poz</a:t>
            </a: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36%</a:t>
            </a:r>
          </a:p>
          <a:p>
            <a:pPr marL="171450" indent="-171450" defTabSz="685800">
              <a:lnSpc>
                <a:spcPct val="80000"/>
              </a:lnSpc>
              <a:spcBef>
                <a:spcPts val="750"/>
              </a:spcBef>
            </a:pP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„A” </a:t>
            </a:r>
            <a:r>
              <a:rPr lang="hu-HU" altLang="hu-HU" sz="2100" dirty="0" err="1">
                <a:solidFill>
                  <a:prstClr val="black"/>
                </a:solidFill>
                <a:latin typeface="Calibri" panose="020F0502020204030204"/>
              </a:rPr>
              <a:t>Rh</a:t>
            </a: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altLang="hu-HU" sz="2100" dirty="0" err="1">
                <a:solidFill>
                  <a:prstClr val="black"/>
                </a:solidFill>
                <a:latin typeface="Calibri" panose="020F0502020204030204"/>
              </a:rPr>
              <a:t>neg</a:t>
            </a: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6%</a:t>
            </a:r>
          </a:p>
          <a:p>
            <a:pPr marL="171450" indent="-171450" defTabSz="685800">
              <a:lnSpc>
                <a:spcPct val="80000"/>
              </a:lnSpc>
              <a:spcBef>
                <a:spcPts val="750"/>
              </a:spcBef>
            </a:pP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„0” </a:t>
            </a:r>
            <a:r>
              <a:rPr lang="hu-HU" altLang="hu-HU" sz="2100" dirty="0" err="1">
                <a:solidFill>
                  <a:prstClr val="black"/>
                </a:solidFill>
                <a:latin typeface="Calibri" panose="020F0502020204030204"/>
              </a:rPr>
              <a:t>Rh</a:t>
            </a: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altLang="hu-HU" sz="2100" dirty="0" err="1">
                <a:solidFill>
                  <a:prstClr val="black"/>
                </a:solidFill>
                <a:latin typeface="Calibri" panose="020F0502020204030204"/>
              </a:rPr>
              <a:t>poz</a:t>
            </a: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26%</a:t>
            </a:r>
          </a:p>
          <a:p>
            <a:pPr marL="171450" indent="-171450" defTabSz="685800">
              <a:lnSpc>
                <a:spcPct val="80000"/>
              </a:lnSpc>
              <a:spcBef>
                <a:spcPts val="750"/>
              </a:spcBef>
            </a:pP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„0” </a:t>
            </a:r>
            <a:r>
              <a:rPr lang="hu-HU" altLang="hu-HU" sz="2100" dirty="0" err="1">
                <a:solidFill>
                  <a:prstClr val="black"/>
                </a:solidFill>
                <a:latin typeface="Calibri" panose="020F0502020204030204"/>
              </a:rPr>
              <a:t>Rh</a:t>
            </a: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altLang="hu-HU" sz="2100" dirty="0" err="1">
                <a:solidFill>
                  <a:prstClr val="black"/>
                </a:solidFill>
                <a:latin typeface="Calibri" panose="020F0502020204030204"/>
              </a:rPr>
              <a:t>neg</a:t>
            </a: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6%</a:t>
            </a:r>
          </a:p>
          <a:p>
            <a:pPr marL="171450" indent="-171450" defTabSz="685800">
              <a:lnSpc>
                <a:spcPct val="80000"/>
              </a:lnSpc>
              <a:spcBef>
                <a:spcPts val="750"/>
              </a:spcBef>
            </a:pP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„B” </a:t>
            </a:r>
            <a:r>
              <a:rPr lang="hu-HU" altLang="hu-HU" sz="2100" dirty="0" err="1">
                <a:solidFill>
                  <a:prstClr val="black"/>
                </a:solidFill>
                <a:latin typeface="Calibri" panose="020F0502020204030204"/>
              </a:rPr>
              <a:t>Rh</a:t>
            </a: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altLang="hu-HU" sz="2100" dirty="0" err="1">
                <a:solidFill>
                  <a:prstClr val="black"/>
                </a:solidFill>
                <a:latin typeface="Calibri" panose="020F0502020204030204"/>
              </a:rPr>
              <a:t>poz</a:t>
            </a: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16%</a:t>
            </a:r>
          </a:p>
          <a:p>
            <a:pPr marL="171450" indent="-171450" defTabSz="685800">
              <a:lnSpc>
                <a:spcPct val="80000"/>
              </a:lnSpc>
              <a:spcBef>
                <a:spcPts val="750"/>
              </a:spcBef>
            </a:pP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„B” </a:t>
            </a:r>
            <a:r>
              <a:rPr lang="hu-HU" altLang="hu-HU" sz="2100" dirty="0" err="1">
                <a:solidFill>
                  <a:prstClr val="black"/>
                </a:solidFill>
                <a:latin typeface="Calibri" panose="020F0502020204030204"/>
              </a:rPr>
              <a:t>Rh</a:t>
            </a: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altLang="hu-HU" sz="2100" dirty="0" err="1">
                <a:solidFill>
                  <a:prstClr val="black"/>
                </a:solidFill>
                <a:latin typeface="Calibri" panose="020F0502020204030204"/>
              </a:rPr>
              <a:t>neg</a:t>
            </a: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2%</a:t>
            </a:r>
          </a:p>
          <a:p>
            <a:pPr marL="171450" indent="-171450" defTabSz="685800">
              <a:lnSpc>
                <a:spcPct val="80000"/>
              </a:lnSpc>
              <a:spcBef>
                <a:spcPts val="750"/>
              </a:spcBef>
            </a:pP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„AB” </a:t>
            </a:r>
            <a:r>
              <a:rPr lang="hu-HU" altLang="hu-HU" sz="2100" dirty="0" err="1">
                <a:solidFill>
                  <a:prstClr val="black"/>
                </a:solidFill>
                <a:latin typeface="Calibri" panose="020F0502020204030204"/>
              </a:rPr>
              <a:t>Rh</a:t>
            </a: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altLang="hu-HU" sz="2100" dirty="0" err="1">
                <a:solidFill>
                  <a:prstClr val="black"/>
                </a:solidFill>
                <a:latin typeface="Calibri" panose="020F0502020204030204"/>
              </a:rPr>
              <a:t>poz</a:t>
            </a: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7%</a:t>
            </a:r>
          </a:p>
          <a:p>
            <a:pPr marL="171450" indent="-171450" defTabSz="685800">
              <a:lnSpc>
                <a:spcPct val="80000"/>
              </a:lnSpc>
              <a:spcBef>
                <a:spcPts val="750"/>
              </a:spcBef>
            </a:pP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„AB” </a:t>
            </a:r>
            <a:r>
              <a:rPr lang="hu-HU" altLang="hu-HU" sz="2100" dirty="0" err="1">
                <a:solidFill>
                  <a:prstClr val="black"/>
                </a:solidFill>
                <a:latin typeface="Calibri" panose="020F0502020204030204"/>
              </a:rPr>
              <a:t>Rh</a:t>
            </a: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hu-HU" altLang="hu-HU" sz="2100" dirty="0" err="1">
                <a:solidFill>
                  <a:prstClr val="black"/>
                </a:solidFill>
                <a:latin typeface="Calibri" panose="020F0502020204030204"/>
              </a:rPr>
              <a:t>neg</a:t>
            </a:r>
            <a:r>
              <a:rPr lang="hu-HU" altLang="hu-HU" sz="2100" dirty="0">
                <a:solidFill>
                  <a:prstClr val="black"/>
                </a:solidFill>
                <a:latin typeface="Calibri" panose="020F0502020204030204"/>
              </a:rPr>
              <a:t> 1%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2900" y="1063229"/>
            <a:ext cx="8643938" cy="8572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80000"/>
              </a:lnSpc>
            </a:pPr>
            <a:r>
              <a:rPr lang="hu-HU" altLang="hu-HU" sz="3300" dirty="0">
                <a:solidFill>
                  <a:prstClr val="black"/>
                </a:solidFill>
                <a:latin typeface="Calibri Light" panose="020F0302020204030204"/>
              </a:rPr>
              <a:t>ABO és RH vércsoportok megoszlása Magyarországon</a:t>
            </a:r>
          </a:p>
        </p:txBody>
      </p:sp>
    </p:spTree>
    <p:extLst>
      <p:ext uri="{BB962C8B-B14F-4D97-AF65-F5344CB8AC3E}">
        <p14:creationId xmlns:p14="http://schemas.microsoft.com/office/powerpoint/2010/main" val="3901597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11" y="857250"/>
            <a:ext cx="4725590" cy="268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478757" y="1677592"/>
            <a:ext cx="164339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defTabSz="685800" eaLnBrk="1" hangingPunct="1"/>
            <a:r>
              <a:rPr lang="hu-HU" altLang="hu-HU" sz="1350">
                <a:solidFill>
                  <a:prstClr val="black"/>
                </a:solidFill>
              </a:rPr>
              <a:t>A B vércsoport</a:t>
            </a:r>
          </a:p>
          <a:p>
            <a:pPr defTabSz="685800" eaLnBrk="1" hangingPunct="1"/>
            <a:r>
              <a:rPr lang="hu-HU" altLang="hu-HU" sz="1350">
                <a:solidFill>
                  <a:prstClr val="black"/>
                </a:solidFill>
              </a:rPr>
              <a:t>%-os eloszlása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922169" y="4670823"/>
            <a:ext cx="164339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defTabSz="685800" eaLnBrk="1" hangingPunct="1"/>
            <a:r>
              <a:rPr lang="hu-HU" altLang="hu-HU" sz="1350">
                <a:solidFill>
                  <a:prstClr val="black"/>
                </a:solidFill>
              </a:rPr>
              <a:t>A 0 vércsoport</a:t>
            </a:r>
          </a:p>
          <a:p>
            <a:pPr defTabSz="685800" eaLnBrk="1" hangingPunct="1"/>
            <a:r>
              <a:rPr lang="hu-HU" altLang="hu-HU" sz="1350">
                <a:solidFill>
                  <a:prstClr val="black"/>
                </a:solidFill>
              </a:rPr>
              <a:t>%-os eloszlása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2" y="3537348"/>
            <a:ext cx="4374356" cy="240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079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Vérkészítmény fajtái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dirty="0"/>
              <a:t>vörösvérsejt koncentrátum (vérszegényeknek) </a:t>
            </a:r>
          </a:p>
          <a:p>
            <a:pPr lvl="1"/>
            <a:r>
              <a:rPr lang="hu-HU" dirty="0"/>
              <a:t>vérlemezke koncentrátum</a:t>
            </a:r>
          </a:p>
          <a:p>
            <a:pPr lvl="1"/>
            <a:r>
              <a:rPr lang="hu-HU" dirty="0"/>
              <a:t>plazmakészítmények (vérzékenyeknek)</a:t>
            </a:r>
          </a:p>
          <a:p>
            <a:pPr lvl="1"/>
            <a:r>
              <a:rPr lang="hu-HU">
                <a:hlinkClick r:id="rId2"/>
              </a:rPr>
              <a:t>https://blausen.com/hu/video/ver-es-verlemezke-atomlesztes/</a:t>
            </a:r>
            <a:r>
              <a:rPr lang="hu-HU"/>
              <a:t>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735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87105" y="1407319"/>
            <a:ext cx="9140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defTabSz="685800" eaLnBrk="1" hangingPunct="1"/>
            <a:r>
              <a:rPr lang="hu-HU" altLang="hu-HU" sz="1350">
                <a:solidFill>
                  <a:prstClr val="black"/>
                </a:solidFill>
              </a:rPr>
              <a:t>Véradás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60" y="1701403"/>
            <a:ext cx="2160984" cy="210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1" y="2834879"/>
            <a:ext cx="392906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5868592" y="1431132"/>
            <a:ext cx="19559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defTabSz="685800" eaLnBrk="1" hangingPunct="1"/>
            <a:r>
              <a:rPr lang="hu-HU" altLang="hu-HU" sz="1350">
                <a:solidFill>
                  <a:prstClr val="black"/>
                </a:solidFill>
              </a:rPr>
              <a:t>Kérdőív kitöltése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27073" y="3810000"/>
            <a:ext cx="3101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hu-HU" sz="1350" dirty="0">
                <a:solidFill>
                  <a:prstClr val="black"/>
                </a:solidFill>
                <a:latin typeface="Calibri" panose="020F0502020204030204"/>
              </a:rPr>
              <a:t>Férfiak 4, nők 3 alkalom/év, 450ml/alkalom</a:t>
            </a:r>
          </a:p>
        </p:txBody>
      </p:sp>
    </p:spTree>
    <p:extLst>
      <p:ext uri="{BB962C8B-B14F-4D97-AF65-F5344CB8AC3E}">
        <p14:creationId xmlns:p14="http://schemas.microsoft.com/office/powerpoint/2010/main" val="3758891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385888" y="1352551"/>
            <a:ext cx="258115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defTabSz="685800" eaLnBrk="1" hangingPunct="1"/>
            <a:r>
              <a:rPr lang="hu-HU" altLang="hu-HU" sz="1350">
                <a:solidFill>
                  <a:prstClr val="black"/>
                </a:solidFill>
              </a:rPr>
              <a:t>Vércsoport-meghatározás</a:t>
            </a:r>
          </a:p>
          <a:p>
            <a:pPr defTabSz="685800" eaLnBrk="1" hangingPunct="1"/>
            <a:r>
              <a:rPr lang="hu-HU" altLang="hu-HU" sz="1350">
                <a:solidFill>
                  <a:prstClr val="black"/>
                </a:solidFill>
              </a:rPr>
              <a:t>&gt;&gt; órai gyakorlat 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r="2502" b="6551"/>
          <a:stretch>
            <a:fillRect/>
          </a:stretch>
        </p:blipFill>
        <p:spPr bwMode="auto">
          <a:xfrm>
            <a:off x="3869532" y="998936"/>
            <a:ext cx="3970735" cy="483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18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Vércsoport antigének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018657" cy="513189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eaLnBrk="1" hangingPunct="1"/>
            <a:r>
              <a:rPr lang="hu-HU" altLang="hu-HU" dirty="0"/>
              <a:t>méhen belüli élet 40. napja körül jelennek meg, élet végéig megmaradnak</a:t>
            </a:r>
          </a:p>
          <a:p>
            <a:r>
              <a:rPr lang="hu-HU" altLang="hu-HU" dirty="0">
                <a:cs typeface="Calibri"/>
              </a:rPr>
              <a:t>Vörösvértestek felszínén egyedre jellemző vércsoportantigén</a:t>
            </a:r>
            <a:endParaRPr lang="hu-HU" altLang="hu-HU" dirty="0"/>
          </a:p>
          <a:p>
            <a:pPr lvl="1" eaLnBrk="1" hangingPunct="1"/>
            <a:r>
              <a:rPr lang="hu-HU" altLang="hu-HU" dirty="0"/>
              <a:t>Vércsoport rendszer: antigéncsoport, genetikailag meghatározott</a:t>
            </a:r>
            <a:endParaRPr lang="hu-HU" altLang="hu-HU" dirty="0">
              <a:cs typeface="Calibri"/>
            </a:endParaRPr>
          </a:p>
          <a:p>
            <a:endParaRPr lang="hu-HU" altLang="hu-HU" dirty="0"/>
          </a:p>
          <a:p>
            <a:r>
              <a:rPr lang="hu-HU" altLang="hu-HU" dirty="0"/>
              <a:t>29 vércsoport rendszerbe szerveződő antigének, melyek egymástól függetlenül öröklődnek. </a:t>
            </a:r>
            <a:r>
              <a:rPr lang="hu-HU" altLang="hu-HU" dirty="0" err="1"/>
              <a:t>Pl</a:t>
            </a:r>
            <a:r>
              <a:rPr lang="hu-HU" altLang="hu-HU" dirty="0"/>
              <a:t>: AB0, </a:t>
            </a:r>
            <a:r>
              <a:rPr lang="hu-HU" altLang="hu-HU" dirty="0" err="1"/>
              <a:t>Rh</a:t>
            </a:r>
            <a:r>
              <a:rPr lang="hu-HU" altLang="hu-HU" dirty="0"/>
              <a:t>, MN, P, LW, RG stb. </a:t>
            </a:r>
            <a:endParaRPr lang="hu-HU"/>
          </a:p>
          <a:p>
            <a:pPr eaLnBrk="1" hangingPunct="1">
              <a:buFontTx/>
              <a:buNone/>
            </a:pPr>
            <a:r>
              <a:rPr lang="hu-HU" altLang="hu-HU" dirty="0"/>
              <a:t>• A teljes </a:t>
            </a:r>
            <a:r>
              <a:rPr lang="hu-HU" altLang="hu-HU" dirty="0" err="1"/>
              <a:t>vvt</a:t>
            </a:r>
            <a:r>
              <a:rPr lang="hu-HU" altLang="hu-HU" dirty="0"/>
              <a:t> </a:t>
            </a:r>
            <a:r>
              <a:rPr lang="hu-HU" altLang="hu-HU" dirty="0" err="1"/>
              <a:t>fenotípus</a:t>
            </a:r>
            <a:r>
              <a:rPr lang="hu-HU" altLang="hu-HU" dirty="0"/>
              <a:t> nagymértékben egyénre jellemző</a:t>
            </a:r>
            <a:endParaRPr lang="hu-HU" altLang="hu-HU" dirty="0">
              <a:cs typeface="Calibri"/>
            </a:endParaRPr>
          </a:p>
        </p:txBody>
      </p:sp>
      <p:pic>
        <p:nvPicPr>
          <p:cNvPr id="2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BBD487F4-0FF2-4EE9-A338-3336986C4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207" y="1564338"/>
            <a:ext cx="2743200" cy="1002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1EB77B-CD85-416F-AF0E-FA6C4C6111D8}"/>
              </a:ext>
            </a:extLst>
          </p:cNvPr>
          <p:cNvSpPr txBox="1"/>
          <p:nvPr/>
        </p:nvSpPr>
        <p:spPr>
          <a:xfrm>
            <a:off x="3639204" y="3045125"/>
            <a:ext cx="5038415" cy="46166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545559"/>
                </a:solidFill>
                <a:latin typeface="Lucida Grande"/>
              </a:rPr>
              <a:t>A </a:t>
            </a:r>
            <a:r>
              <a:rPr lang="en-US" sz="1200" dirty="0" err="1">
                <a:solidFill>
                  <a:srgbClr val="545559"/>
                </a:solidFill>
                <a:latin typeface="Lucida Grande"/>
              </a:rPr>
              <a:t>vércsoportokat</a:t>
            </a:r>
            <a:r>
              <a:rPr lang="en-US" sz="1200" dirty="0">
                <a:solidFill>
                  <a:srgbClr val="545559"/>
                </a:solidFill>
                <a:latin typeface="Lucida Grande"/>
              </a:rPr>
              <a:t> </a:t>
            </a:r>
            <a:r>
              <a:rPr lang="en-US" sz="1200" dirty="0" err="1">
                <a:solidFill>
                  <a:srgbClr val="545559"/>
                </a:solidFill>
                <a:latin typeface="Lucida Grande"/>
              </a:rPr>
              <a:t>az</a:t>
            </a:r>
            <a:r>
              <a:rPr lang="en-US" sz="1200" dirty="0">
                <a:solidFill>
                  <a:srgbClr val="545559"/>
                </a:solidFill>
                <a:latin typeface="Lucida Grande"/>
              </a:rPr>
              <a:t> </a:t>
            </a:r>
            <a:r>
              <a:rPr lang="en-US" sz="1200" dirty="0" err="1">
                <a:solidFill>
                  <a:srgbClr val="545559"/>
                </a:solidFill>
                <a:latin typeface="Lucida Grande"/>
              </a:rPr>
              <a:t>antigének</a:t>
            </a:r>
            <a:r>
              <a:rPr lang="en-US" sz="1200" dirty="0">
                <a:solidFill>
                  <a:srgbClr val="545559"/>
                </a:solidFill>
                <a:latin typeface="Lucida Grande"/>
              </a:rPr>
              <a:t> </a:t>
            </a:r>
            <a:r>
              <a:rPr lang="en-US" sz="1200" dirty="0" err="1">
                <a:solidFill>
                  <a:srgbClr val="545559"/>
                </a:solidFill>
                <a:latin typeface="Lucida Grande"/>
              </a:rPr>
              <a:t>alapján</a:t>
            </a:r>
            <a:r>
              <a:rPr lang="en-US" sz="1200" dirty="0">
                <a:solidFill>
                  <a:srgbClr val="545559"/>
                </a:solidFill>
                <a:latin typeface="Lucida Grande"/>
              </a:rPr>
              <a:t> </a:t>
            </a:r>
            <a:r>
              <a:rPr lang="en-US" sz="1200" dirty="0" err="1">
                <a:solidFill>
                  <a:srgbClr val="545559"/>
                </a:solidFill>
                <a:latin typeface="Lucida Grande"/>
              </a:rPr>
              <a:t>nevezzük</a:t>
            </a:r>
            <a:r>
              <a:rPr lang="en-US" sz="1200" dirty="0">
                <a:solidFill>
                  <a:srgbClr val="545559"/>
                </a:solidFill>
                <a:latin typeface="Lucida Grande"/>
              </a:rPr>
              <a:t> el &gt; </a:t>
            </a:r>
            <a:r>
              <a:rPr lang="en-US" sz="1200" i="1" dirty="0">
                <a:solidFill>
                  <a:srgbClr val="545559"/>
                </a:solidFill>
                <a:latin typeface="Lucida Grande"/>
              </a:rPr>
              <a:t>AB0</a:t>
            </a:r>
            <a:r>
              <a:rPr lang="en-US" sz="1200" dirty="0">
                <a:solidFill>
                  <a:srgbClr val="545559"/>
                </a:solidFill>
                <a:latin typeface="Lucida Grande"/>
              </a:rPr>
              <a:t>-rendszerben </a:t>
            </a:r>
            <a:r>
              <a:rPr lang="en-US" sz="1200" dirty="0" err="1">
                <a:solidFill>
                  <a:srgbClr val="545559"/>
                </a:solidFill>
                <a:latin typeface="Lucida Grande"/>
              </a:rPr>
              <a:t>elkülönítünk</a:t>
            </a:r>
            <a:r>
              <a:rPr lang="en-US" sz="1200" dirty="0">
                <a:solidFill>
                  <a:srgbClr val="545559"/>
                </a:solidFill>
                <a:latin typeface="Lucida Grande"/>
              </a:rPr>
              <a:t> </a:t>
            </a:r>
            <a:r>
              <a:rPr lang="en-US" sz="1200" i="1" dirty="0">
                <a:solidFill>
                  <a:srgbClr val="545559"/>
                </a:solidFill>
                <a:latin typeface="Lucida Grande"/>
              </a:rPr>
              <a:t>A</a:t>
            </a:r>
            <a:r>
              <a:rPr lang="en-US" sz="1200" dirty="0">
                <a:solidFill>
                  <a:srgbClr val="545559"/>
                </a:solidFill>
                <a:latin typeface="Lucida Grande"/>
              </a:rPr>
              <a:t>, </a:t>
            </a:r>
            <a:r>
              <a:rPr lang="en-US" sz="1200" i="1" dirty="0">
                <a:solidFill>
                  <a:srgbClr val="545559"/>
                </a:solidFill>
                <a:latin typeface="Lucida Grande"/>
              </a:rPr>
              <a:t>B</a:t>
            </a:r>
            <a:r>
              <a:rPr lang="en-US" sz="1200" dirty="0">
                <a:solidFill>
                  <a:srgbClr val="545559"/>
                </a:solidFill>
                <a:latin typeface="Lucida Grande"/>
              </a:rPr>
              <a:t>, </a:t>
            </a:r>
            <a:r>
              <a:rPr lang="en-US" sz="1200" i="1" dirty="0">
                <a:solidFill>
                  <a:srgbClr val="545559"/>
                </a:solidFill>
                <a:latin typeface="Lucida Grande"/>
              </a:rPr>
              <a:t>AB</a:t>
            </a:r>
            <a:r>
              <a:rPr lang="en-US" sz="1200" dirty="0">
                <a:solidFill>
                  <a:srgbClr val="545559"/>
                </a:solidFill>
                <a:latin typeface="Lucida Grande"/>
              </a:rPr>
              <a:t> </a:t>
            </a:r>
            <a:r>
              <a:rPr lang="en-US" sz="1200" dirty="0" err="1">
                <a:solidFill>
                  <a:srgbClr val="545559"/>
                </a:solidFill>
                <a:latin typeface="Lucida Grande"/>
              </a:rPr>
              <a:t>és</a:t>
            </a:r>
            <a:r>
              <a:rPr lang="en-US" sz="1200" dirty="0">
                <a:solidFill>
                  <a:srgbClr val="545559"/>
                </a:solidFill>
                <a:latin typeface="Lucida Grande"/>
              </a:rPr>
              <a:t> </a:t>
            </a:r>
            <a:r>
              <a:rPr lang="en-US" sz="1200" i="1" dirty="0">
                <a:solidFill>
                  <a:srgbClr val="545559"/>
                </a:solidFill>
                <a:latin typeface="Lucida Grande"/>
              </a:rPr>
              <a:t>0</a:t>
            </a:r>
            <a:r>
              <a:rPr lang="en-US" sz="1200" dirty="0">
                <a:solidFill>
                  <a:srgbClr val="545559"/>
                </a:solidFill>
                <a:latin typeface="Lucida Grande"/>
              </a:rPr>
              <a:t>-ás </a:t>
            </a:r>
            <a:r>
              <a:rPr lang="en-US" sz="1200" dirty="0" err="1">
                <a:solidFill>
                  <a:srgbClr val="545559"/>
                </a:solidFill>
                <a:latin typeface="Lucida Grande"/>
              </a:rPr>
              <a:t>vércsoportot</a:t>
            </a:r>
          </a:p>
        </p:txBody>
      </p:sp>
      <p:pic>
        <p:nvPicPr>
          <p:cNvPr id="5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68C0EC-9EBD-4930-9D91-DD71FB8EF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352" y="3726766"/>
            <a:ext cx="5368886" cy="23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Vércsoport antitestek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732" y="1412603"/>
            <a:ext cx="4736310" cy="204411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altLang="hu-HU" b="1" i="1" dirty="0">
                <a:cs typeface="Calibri"/>
              </a:rPr>
              <a:t>Vérplazmában található</a:t>
            </a:r>
            <a:endParaRPr lang="hu-HU" altLang="hu-HU" b="1" i="1" dirty="0"/>
          </a:p>
          <a:p>
            <a:pPr marL="0" indent="0">
              <a:lnSpc>
                <a:spcPct val="90000"/>
              </a:lnSpc>
              <a:buNone/>
            </a:pPr>
            <a:r>
              <a:rPr lang="hu-HU" altLang="hu-HU" b="1" i="1" dirty="0"/>
              <a:t>Természetes: </a:t>
            </a:r>
            <a:endParaRPr lang="en-US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hu-HU" altLang="hu-HU" dirty="0"/>
              <a:t>az ABO rendszer antitestei általában megtalálhatók az egy éves gyermek </a:t>
            </a:r>
            <a:r>
              <a:rPr lang="hu-HU" altLang="hu-HU" dirty="0" err="1"/>
              <a:t>szérumában</a:t>
            </a:r>
            <a:endParaRPr lang="hu-HU" dirty="0" err="1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hu-HU" altLang="hu-HU" dirty="0"/>
              <a:t>4 hónapos kortól várható a termelődésük &gt; vírus vagy baktériumfertőzés miatt 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6" y="311811"/>
            <a:ext cx="57745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79CF09D-6B64-4473-91C6-51BEACC73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576" y="3830387"/>
            <a:ext cx="3439792" cy="24643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779BEB-7C4C-40FC-A450-902186BA64B8}"/>
              </a:ext>
            </a:extLst>
          </p:cNvPr>
          <p:cNvSpPr txBox="1"/>
          <p:nvPr/>
        </p:nvSpPr>
        <p:spPr>
          <a:xfrm>
            <a:off x="31396" y="3455490"/>
            <a:ext cx="4528830" cy="35409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hu-HU" sz="2500" b="1" i="1" dirty="0">
                <a:ea typeface="+mn-lt"/>
                <a:cs typeface="+mn-lt"/>
              </a:rPr>
              <a:t>Immunantitestek:</a:t>
            </a:r>
            <a:endParaRPr lang="en-US" sz="2500" dirty="0"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hu-HU" dirty="0">
                <a:ea typeface="+mn-lt"/>
                <a:cs typeface="+mn-lt"/>
              </a:rPr>
              <a:t>Immunizációt követően termelődnek (nem kompatibilis transzfúzió vagy terhesség) &gt; transzfúziós szövődmények </a:t>
            </a:r>
            <a:endParaRPr lang="hu-HU"/>
          </a:p>
          <a:p>
            <a:pPr marL="742950" lvl="1" indent="-285750">
              <a:spcBef>
                <a:spcPct val="20000"/>
              </a:spcBef>
              <a:buFont typeface="Wingdings,Sans-Serif"/>
              <a:buChar char="Ø"/>
            </a:pPr>
            <a:r>
              <a:rPr lang="hu-HU" dirty="0" err="1">
                <a:ea typeface="+mn-lt"/>
                <a:cs typeface="+mn-lt"/>
              </a:rPr>
              <a:t>antiD</a:t>
            </a:r>
            <a:r>
              <a:rPr lang="hu-HU" dirty="0">
                <a:ea typeface="+mn-lt"/>
                <a:cs typeface="+mn-lt"/>
              </a:rPr>
              <a:t> (</a:t>
            </a:r>
            <a:r>
              <a:rPr lang="hu-HU" dirty="0" err="1">
                <a:ea typeface="+mn-lt"/>
                <a:cs typeface="+mn-lt"/>
              </a:rPr>
              <a:t>Rh</a:t>
            </a:r>
            <a:r>
              <a:rPr lang="hu-HU" dirty="0">
                <a:ea typeface="+mn-lt"/>
                <a:cs typeface="+mn-lt"/>
              </a:rPr>
              <a:t> antitest) </a:t>
            </a:r>
            <a:r>
              <a:rPr lang="hu-HU" dirty="0" err="1">
                <a:ea typeface="+mn-lt"/>
                <a:cs typeface="+mn-lt"/>
              </a:rPr>
              <a:t>IgG</a:t>
            </a:r>
            <a:r>
              <a:rPr lang="hu-HU" dirty="0">
                <a:ea typeface="+mn-lt"/>
                <a:cs typeface="+mn-lt"/>
              </a:rPr>
              <a:t> típusú, picike így átjut a placentán </a:t>
            </a:r>
            <a:endParaRPr lang="en-US" dirty="0">
              <a:ea typeface="+mn-lt"/>
              <a:cs typeface="+mn-lt"/>
            </a:endParaRPr>
          </a:p>
          <a:p>
            <a:pPr marL="742950" lvl="1" indent="-285750">
              <a:spcBef>
                <a:spcPct val="20000"/>
              </a:spcBef>
              <a:buFont typeface="Wingdings,Sans-Serif"/>
              <a:buChar char="Ø"/>
            </a:pPr>
            <a:r>
              <a:rPr lang="hu-HU" dirty="0">
                <a:ea typeface="+mn-lt"/>
                <a:cs typeface="+mn-lt"/>
              </a:rPr>
              <a:t>Anti A és B nem jut át, mert </a:t>
            </a:r>
            <a:r>
              <a:rPr lang="hu-HU" dirty="0" err="1">
                <a:ea typeface="+mn-lt"/>
                <a:cs typeface="+mn-lt"/>
              </a:rPr>
              <a:t>IgM</a:t>
            </a:r>
            <a:r>
              <a:rPr lang="hu-HU" dirty="0">
                <a:ea typeface="+mn-lt"/>
                <a:cs typeface="+mn-lt"/>
              </a:rPr>
              <a:t> </a:t>
            </a:r>
            <a:r>
              <a:rPr lang="hu-HU" dirty="0" err="1">
                <a:ea typeface="+mn-lt"/>
                <a:cs typeface="+mn-lt"/>
              </a:rPr>
              <a:t>tipusú</a:t>
            </a:r>
            <a:r>
              <a:rPr lang="hu-HU" dirty="0">
                <a:ea typeface="+mn-lt"/>
                <a:cs typeface="+mn-lt"/>
              </a:rPr>
              <a:t>, az már nagyobb (ritkán </a:t>
            </a:r>
            <a:r>
              <a:rPr lang="hu-HU" dirty="0" err="1">
                <a:ea typeface="+mn-lt"/>
                <a:cs typeface="+mn-lt"/>
              </a:rPr>
              <a:t>IgG</a:t>
            </a:r>
            <a:r>
              <a:rPr lang="hu-HU" dirty="0">
                <a:ea typeface="+mn-lt"/>
                <a:cs typeface="+mn-lt"/>
              </a:rPr>
              <a:t> vagy </a:t>
            </a:r>
            <a:r>
              <a:rPr lang="hu-HU" dirty="0" err="1">
                <a:ea typeface="+mn-lt"/>
                <a:cs typeface="+mn-lt"/>
              </a:rPr>
              <a:t>IgA</a:t>
            </a:r>
            <a:r>
              <a:rPr lang="hu-HU" dirty="0">
                <a:ea typeface="+mn-lt"/>
                <a:cs typeface="+mn-lt"/>
              </a:rPr>
              <a:t> is lehet és akkor lehet gond)</a:t>
            </a:r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BC0F8A-9841-492B-AC2E-21C9A4D7B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533" y="1311803"/>
            <a:ext cx="3066968" cy="223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Antigén-antitest reakció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494363" cy="452596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/>
            <a:r>
              <a:rPr lang="hu-HU" dirty="0"/>
              <a:t>Az antigén-antitest reakció in vitro körülmények között kimutatható: </a:t>
            </a:r>
            <a:endParaRPr lang="en-US" dirty="0"/>
          </a:p>
          <a:p>
            <a:pPr lvl="1" indent="0" algn="just"/>
            <a:r>
              <a:rPr lang="hu-HU" dirty="0"/>
              <a:t> antitesttartalmú szérum +  célantigénnel rendelkező vörösvérsejt =  </a:t>
            </a:r>
            <a:r>
              <a:rPr lang="hu-HU" dirty="0" err="1"/>
              <a:t>összecsapzódás</a:t>
            </a:r>
            <a:r>
              <a:rPr lang="hu-HU" dirty="0"/>
              <a:t> (</a:t>
            </a:r>
            <a:r>
              <a:rPr lang="hu-HU" dirty="0">
                <a:solidFill>
                  <a:srgbClr val="FF0000"/>
                </a:solidFill>
              </a:rPr>
              <a:t>agglutináció) </a:t>
            </a:r>
            <a:endParaRPr lang="hu-HU" dirty="0"/>
          </a:p>
          <a:p>
            <a:pPr lvl="1" indent="0" algn="just"/>
            <a:r>
              <a:rPr lang="hu-HU" dirty="0"/>
              <a:t> Előfordul, hogy összecsapódás helyett </a:t>
            </a:r>
            <a:r>
              <a:rPr lang="hu-HU" dirty="0" err="1">
                <a:solidFill>
                  <a:srgbClr val="FF0000"/>
                </a:solidFill>
              </a:rPr>
              <a:t>haemolysis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következik be, ha az antigén-antitest reakciónál komplement is jelen van.</a:t>
            </a:r>
            <a:endParaRPr lang="hu-HU" dirty="0">
              <a:cs typeface="Calibri"/>
            </a:endParaRPr>
          </a:p>
          <a:p>
            <a:pPr algn="just"/>
            <a:r>
              <a:rPr lang="hu-HU" dirty="0"/>
              <a:t>AB0 </a:t>
            </a:r>
            <a:r>
              <a:rPr lang="hu-HU" dirty="0" err="1"/>
              <a:t>tévesztéses</a:t>
            </a:r>
            <a:r>
              <a:rPr lang="hu-HU" dirty="0"/>
              <a:t> vérátömlesztés (transzfúzió)</a:t>
            </a:r>
            <a:endParaRPr lang="hu-HU" dirty="0">
              <a:cs typeface="Calibri"/>
            </a:endParaRPr>
          </a:p>
          <a:p>
            <a:pPr lvl="1" algn="just"/>
            <a:r>
              <a:rPr lang="hu-HU" dirty="0"/>
              <a:t>a beteg </a:t>
            </a:r>
            <a:r>
              <a:rPr lang="hu-HU" dirty="0" err="1"/>
              <a:t>antitestjei</a:t>
            </a:r>
            <a:r>
              <a:rPr lang="hu-HU" dirty="0"/>
              <a:t> az inkompatibilis donor-vörösvérsejtekhez kötődnek</a:t>
            </a:r>
            <a:endParaRPr lang="hu-HU" dirty="0">
              <a:cs typeface="Calibri"/>
            </a:endParaRPr>
          </a:p>
          <a:p>
            <a:pPr lvl="1" algn="just"/>
            <a:r>
              <a:rPr lang="hu-HU" dirty="0"/>
              <a:t>aktiválódik a komplementrendszer, a vörösvérsejtek kilyukadnak, szétesnek, hemoglobin szabadul ki</a:t>
            </a:r>
            <a:endParaRPr lang="hu-HU" dirty="0">
              <a:cs typeface="Calibri"/>
            </a:endParaRPr>
          </a:p>
          <a:p>
            <a:pPr lvl="1" algn="just"/>
            <a:r>
              <a:rPr lang="hu-HU" dirty="0"/>
              <a:t>A vörösvérsejtmembrán felszínként szolgál a véralvadás elindításához, vesekárosodás, veseelégtelenség, sárgaság, súlyos heveny transzfúziós szövődmény tünetei jelennek meg. </a:t>
            </a:r>
            <a:endParaRPr lang="hu-HU">
              <a:cs typeface="Calibri"/>
            </a:endParaRPr>
          </a:p>
        </p:txBody>
      </p:sp>
      <p:pic>
        <p:nvPicPr>
          <p:cNvPr id="4" name="Picture 4" descr="A picture containing person, indoor, orange, sitting&#10;&#10;Description automatically generated">
            <a:extLst>
              <a:ext uri="{FF2B5EF4-FFF2-40B4-BE49-F238E27FC236}">
                <a16:creationId xmlns:a16="http://schemas.microsoft.com/office/drawing/2014/main" id="{AB31BFD0-D035-48A1-BC2A-DC8ECFC10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072" y="1554192"/>
            <a:ext cx="2743200" cy="1524000"/>
          </a:xfrm>
          <a:prstGeom prst="rect">
            <a:avLst/>
          </a:prstGeom>
        </p:spPr>
      </p:pic>
      <p:pic>
        <p:nvPicPr>
          <p:cNvPr id="5" name="Picture 5" descr="A picture containing person, indoor, table, holding&#10;&#10;Description automatically generated">
            <a:extLst>
              <a:ext uri="{FF2B5EF4-FFF2-40B4-BE49-F238E27FC236}">
                <a16:creationId xmlns:a16="http://schemas.microsoft.com/office/drawing/2014/main" id="{E40FE162-4AF6-40D1-8887-200075376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192" y="3620305"/>
            <a:ext cx="2743200" cy="18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3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78606" y="26550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dirty="0"/>
              <a:t>ABO rendszer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80" y="1467344"/>
            <a:ext cx="4247904" cy="43763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sz="1800" dirty="0"/>
              <a:t>1901-ben Dr. Karl Landsteiner (Ausztria) patológus fedezte fel (orvosi Nobel-díj 1930)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1800" dirty="0"/>
              <a:t> 4 fő </a:t>
            </a:r>
            <a:r>
              <a:rPr lang="hu-HU" altLang="hu-HU" sz="1800" dirty="0" err="1"/>
              <a:t>fenotípus</a:t>
            </a:r>
            <a:r>
              <a:rPr lang="hu-HU" altLang="hu-HU" sz="1800" dirty="0"/>
              <a:t> (A, B, AB, O)</a:t>
            </a:r>
          </a:p>
          <a:p>
            <a:pPr>
              <a:lnSpc>
                <a:spcPct val="90000"/>
              </a:lnSpc>
            </a:pPr>
            <a:r>
              <a:rPr lang="hu-HU" altLang="hu-HU" sz="1800" dirty="0"/>
              <a:t>Landsteiner szabály: </a:t>
            </a:r>
          </a:p>
          <a:p>
            <a:pPr lvl="1">
              <a:lnSpc>
                <a:spcPct val="90000"/>
              </a:lnSpc>
            </a:pPr>
            <a:r>
              <a:rPr lang="hu-HU" altLang="hu-HU" sz="1400" dirty="0"/>
              <a:t>egészséges felnőttek plazmája tartalmazza azt az ABO antitestet, amellyel reagáló antigént az illető vörösvértestei nem hordozzák,</a:t>
            </a:r>
            <a:endParaRPr lang="hu-HU" sz="1400" dirty="0"/>
          </a:p>
          <a:p>
            <a:pPr lvl="1">
              <a:lnSpc>
                <a:spcPct val="90000"/>
              </a:lnSpc>
            </a:pPr>
            <a:r>
              <a:rPr lang="hu-HU" altLang="hu-HU" sz="1400" dirty="0"/>
              <a:t> nem tartalmazhatja azt az antitestet, amelynek antigénjeit az illető vörösvértestjei hordozzák</a:t>
            </a:r>
            <a:endParaRPr lang="hu-HU" sz="1400" dirty="0">
              <a:cs typeface="Calibri"/>
            </a:endParaRPr>
          </a:p>
          <a:p>
            <a:r>
              <a:rPr lang="hu-HU" altLang="hu-HU" sz="1800" dirty="0"/>
              <a:t>Az ABO antigének megtalálhatóak a vörösvértesteken és valamennyi szöveti sejten (szervtranszplantáció!), fehérvérsejteken, </a:t>
            </a:r>
            <a:r>
              <a:rPr lang="hu-HU" altLang="hu-HU" sz="1800" dirty="0" err="1"/>
              <a:t>thrombocytákon</a:t>
            </a:r>
            <a:endParaRPr lang="hu-HU" altLang="hu-HU" sz="1800" dirty="0"/>
          </a:p>
          <a:p>
            <a:r>
              <a:rPr lang="hu-HU" altLang="hu-HU" sz="1800" dirty="0"/>
              <a:t>Az antitest a plazmában van</a:t>
            </a:r>
            <a:endParaRPr lang="hu-HU" altLang="hu-HU" sz="1800" dirty="0"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hu-HU" altLang="hu-HU" sz="1800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61" y="404004"/>
            <a:ext cx="1861958" cy="263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12984" y="5278132"/>
            <a:ext cx="370969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r" eaLnBrk="1" hangingPunct="1"/>
            <a:r>
              <a:rPr lang="hu-HU" altLang="hu-HU" sz="1350"/>
              <a:t>Karl Landsteiner</a:t>
            </a:r>
            <a:br>
              <a:rPr lang="hu-HU" altLang="hu-HU" sz="1350"/>
            </a:br>
            <a:r>
              <a:rPr lang="hu-HU" altLang="hu-HU" sz="1350"/>
              <a:t>(1868-1943) a laboratóriumában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949" y="2948797"/>
            <a:ext cx="3424686" cy="22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87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52689" y="761956"/>
            <a:ext cx="40318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r>
              <a:rPr lang="hu-HU" altLang="hu-HU" sz="2000"/>
              <a:t>Az AB0 vércsoportrendszer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753161" y="779816"/>
            <a:ext cx="30235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eaLnBrk="1" hangingPunct="1"/>
            <a:r>
              <a:rPr lang="hu-HU" altLang="hu-HU" sz="1600" dirty="0"/>
              <a:t>1901 – Karl Landsteiner</a:t>
            </a:r>
          </a:p>
        </p:txBody>
      </p:sp>
      <p:graphicFrame>
        <p:nvGraphicFramePr>
          <p:cNvPr id="9247" name="Group 31"/>
          <p:cNvGraphicFramePr>
            <a:graphicFrameLocks noGrp="1"/>
          </p:cNvGraphicFramePr>
          <p:nvPr/>
        </p:nvGraphicFramePr>
        <p:xfrm>
          <a:off x="1331119" y="1674019"/>
          <a:ext cx="6481762" cy="4131507"/>
        </p:xfrm>
        <a:graphic>
          <a:graphicData uri="http://schemas.openxmlformats.org/drawingml/2006/table">
            <a:tbl>
              <a:tblPr/>
              <a:tblGrid>
                <a:gridCol w="1620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0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AB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VVS-en: A antigén 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VVS-en: B antigén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VVS-en: A és B antigén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VVS-en: NINCS antigén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Vérplazmában: </a:t>
                      </a:r>
                      <a:r>
                        <a:rPr kumimoji="0" lang="hu-H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anti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-B antitest</a:t>
                      </a:r>
                    </a:p>
                  </a:txBody>
                  <a:tcPr marL="68580" marR="68580" marT="34286" marB="3428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Vérplazmában: anti-A antitest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Vérplazmában: NINCS antitest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Vérplazmában: </a:t>
                      </a:r>
                      <a:r>
                        <a:rPr kumimoji="0" lang="hu-H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anti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-A és </a:t>
                      </a:r>
                      <a:r>
                        <a:rPr kumimoji="0" lang="hu-H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anti</a:t>
                      </a:r>
                      <a:r>
                        <a:rPr kumimoji="0" 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-B antitest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122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8"/>
          <a:stretch>
            <a:fillRect/>
          </a:stretch>
        </p:blipFill>
        <p:spPr bwMode="auto">
          <a:xfrm>
            <a:off x="1369219" y="2574150"/>
            <a:ext cx="1566863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r="7977"/>
          <a:stretch>
            <a:fillRect/>
          </a:stretch>
        </p:blipFill>
        <p:spPr bwMode="auto">
          <a:xfrm>
            <a:off x="4625580" y="2505076"/>
            <a:ext cx="1512094" cy="118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r="6686"/>
          <a:stretch>
            <a:fillRect/>
          </a:stretch>
        </p:blipFill>
        <p:spPr bwMode="auto">
          <a:xfrm>
            <a:off x="3059906" y="2491979"/>
            <a:ext cx="140493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/>
          <a:stretch>
            <a:fillRect/>
          </a:stretch>
        </p:blipFill>
        <p:spPr bwMode="auto">
          <a:xfrm>
            <a:off x="6407944" y="2491980"/>
            <a:ext cx="1377554" cy="120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36" y="4887516"/>
            <a:ext cx="63579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7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4" y="4887516"/>
            <a:ext cx="63579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36" y="4887516"/>
            <a:ext cx="63579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5" y="4887516"/>
            <a:ext cx="635794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34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hu-HU" altLang="hu-HU" dirty="0"/>
              <a:t>Univerzális donor és univerzális recipiens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2057401"/>
            <a:ext cx="4124325" cy="33944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dirty="0"/>
              <a:t>O vércsoportú egyén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/>
              <a:t>Nincs A vagy B antigénje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dirty="0"/>
              <a:t>Mosott </a:t>
            </a:r>
            <a:r>
              <a:rPr lang="hu-HU" altLang="hu-HU" dirty="0" err="1"/>
              <a:t>vvt</a:t>
            </a:r>
            <a:r>
              <a:rPr lang="hu-HU" altLang="hu-HU" dirty="0"/>
              <a:t> massza antitestet alig vagy egyáltalán nem tartalmaz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altLang="hu-HU" b="1" dirty="0"/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4556523" y="2132410"/>
            <a:ext cx="438745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100" b="0" dirty="0">
                <a:latin typeface="+mn-lt"/>
              </a:rPr>
              <a:t>AB vércsoportú egyén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100" b="0" dirty="0">
                <a:latin typeface="+mn-lt"/>
              </a:rPr>
              <a:t>nincs </a:t>
            </a:r>
            <a:r>
              <a:rPr lang="hu-HU" altLang="hu-HU" sz="2100" b="0" dirty="0" err="1">
                <a:latin typeface="+mn-lt"/>
              </a:rPr>
              <a:t>anti</a:t>
            </a:r>
            <a:r>
              <a:rPr lang="hu-HU" altLang="hu-HU" sz="2100" b="0" dirty="0">
                <a:latin typeface="+mn-lt"/>
              </a:rPr>
              <a:t>-A vagy </a:t>
            </a:r>
            <a:r>
              <a:rPr lang="hu-HU" altLang="hu-HU" sz="2100" b="0" dirty="0" err="1">
                <a:latin typeface="+mn-lt"/>
              </a:rPr>
              <a:t>anti</a:t>
            </a:r>
            <a:r>
              <a:rPr lang="hu-HU" altLang="hu-HU" sz="2100" b="0" dirty="0">
                <a:latin typeface="+mn-lt"/>
              </a:rPr>
              <a:t>-B </a:t>
            </a:r>
            <a:r>
              <a:rPr lang="hu-HU" altLang="hu-HU" sz="2100" b="0" dirty="0" err="1">
                <a:latin typeface="+mn-lt"/>
              </a:rPr>
              <a:t>antitestje</a:t>
            </a:r>
            <a:endParaRPr lang="hu-HU" altLang="hu-HU" sz="2100" b="0" dirty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100" b="0" dirty="0">
                <a:latin typeface="+mn-lt"/>
              </a:rPr>
              <a:t>Nem tudja </a:t>
            </a:r>
            <a:r>
              <a:rPr lang="hu-HU" altLang="hu-HU" sz="2100" b="0" dirty="0" err="1">
                <a:latin typeface="+mn-lt"/>
              </a:rPr>
              <a:t>lizálni</a:t>
            </a:r>
            <a:r>
              <a:rPr lang="hu-HU" altLang="hu-HU" sz="2100" b="0" dirty="0">
                <a:latin typeface="+mn-lt"/>
              </a:rPr>
              <a:t> a beadott </a:t>
            </a:r>
            <a:r>
              <a:rPr lang="hu-HU" altLang="hu-HU" sz="2100" b="0" dirty="0" err="1">
                <a:latin typeface="+mn-lt"/>
              </a:rPr>
              <a:t>vvt-ket</a:t>
            </a:r>
            <a:endParaRPr lang="hu-HU" altLang="hu-HU" sz="2100" b="0" dirty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100" b="0" dirty="0">
                <a:latin typeface="+mn-lt"/>
              </a:rPr>
              <a:t>Egyéb antitestek lehetnek a </a:t>
            </a:r>
            <a:r>
              <a:rPr lang="hu-HU" altLang="hu-HU" sz="2100" b="0" dirty="0" err="1">
                <a:latin typeface="+mn-lt"/>
              </a:rPr>
              <a:t>szérumában</a:t>
            </a:r>
            <a:r>
              <a:rPr lang="hu-HU" altLang="hu-HU" sz="2100" b="0" dirty="0">
                <a:latin typeface="+mn-lt"/>
              </a:rPr>
              <a:t>!</a:t>
            </a:r>
          </a:p>
          <a:p>
            <a:pPr eaLnBrk="1" hangingPunct="1"/>
            <a:endParaRPr lang="hu-HU" altLang="hu-HU" sz="2100" dirty="0"/>
          </a:p>
        </p:txBody>
      </p:sp>
    </p:spTree>
    <p:extLst>
      <p:ext uri="{BB962C8B-B14F-4D97-AF65-F5344CB8AC3E}">
        <p14:creationId xmlns:p14="http://schemas.microsoft.com/office/powerpoint/2010/main" val="3716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/>
              <a:t>ABO öröklődés</a:t>
            </a:r>
          </a:p>
        </p:txBody>
      </p:sp>
      <p:graphicFrame>
        <p:nvGraphicFramePr>
          <p:cNvPr id="20504" name="Group 24"/>
          <p:cNvGraphicFramePr>
            <a:graphicFrameLocks noGrp="1"/>
          </p:cNvGraphicFramePr>
          <p:nvPr>
            <p:ph idx="1"/>
          </p:nvPr>
        </p:nvGraphicFramePr>
        <p:xfrm>
          <a:off x="1656161" y="2943225"/>
          <a:ext cx="6001940" cy="2508650"/>
        </p:xfrm>
        <a:graphic>
          <a:graphicData uri="http://schemas.openxmlformats.org/drawingml/2006/table">
            <a:tbl>
              <a:tblPr/>
              <a:tblGrid>
                <a:gridCol w="300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2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Vércsoport (fenotípus)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Genotípus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 v. A0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2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BB v. B0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2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15" name="Text Box 26"/>
          <p:cNvSpPr txBox="1">
            <a:spLocks noChangeArrowheads="1"/>
          </p:cNvSpPr>
          <p:nvPr/>
        </p:nvSpPr>
        <p:spPr bwMode="auto">
          <a:xfrm>
            <a:off x="457200" y="1916906"/>
            <a:ext cx="74091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 eaLnBrk="1" hangingPunct="1">
              <a:buFont typeface="Arial" panose="020B0604020202020204" pitchFamily="34" charset="0"/>
              <a:buChar char="•"/>
            </a:pPr>
            <a:r>
              <a:rPr lang="hu-HU" altLang="hu-HU" sz="1800" b="0" dirty="0">
                <a:latin typeface="+mn-lt"/>
              </a:rPr>
              <a:t>Az ABO vércsoportért 3 allél felelős (A, B, 0). Mivel a </a:t>
            </a:r>
            <a:r>
              <a:rPr lang="hu-HU" altLang="hu-HU" sz="1800" b="0" dirty="0" err="1">
                <a:latin typeface="+mn-lt"/>
              </a:rPr>
              <a:t>lókuszon</a:t>
            </a:r>
            <a:r>
              <a:rPr lang="hu-HU" altLang="hu-HU" sz="1800" b="0" dirty="0">
                <a:latin typeface="+mn-lt"/>
              </a:rPr>
              <a:t> 2-nek van hely, ezért ezek kombinációi lehetségesek</a:t>
            </a:r>
          </a:p>
          <a:p>
            <a:pPr marL="257175" indent="-257175" eaLnBrk="1" hangingPunct="1">
              <a:buFont typeface="Arial" panose="020B0604020202020204" pitchFamily="34" charset="0"/>
              <a:buChar char="•"/>
            </a:pPr>
            <a:r>
              <a:rPr lang="hu-HU" altLang="hu-HU" sz="1800" b="0" dirty="0" err="1">
                <a:latin typeface="+mn-lt"/>
              </a:rPr>
              <a:t>Autoszómás</a:t>
            </a:r>
            <a:r>
              <a:rPr lang="hu-HU" altLang="hu-HU" sz="1800" b="0" dirty="0">
                <a:latin typeface="+mn-lt"/>
              </a:rPr>
              <a:t> </a:t>
            </a:r>
            <a:r>
              <a:rPr lang="hu-HU" altLang="hu-HU" sz="1800" b="0" dirty="0" err="1">
                <a:latin typeface="+mn-lt"/>
              </a:rPr>
              <a:t>kodomináns</a:t>
            </a:r>
            <a:r>
              <a:rPr lang="hu-HU" altLang="hu-HU" sz="1800" b="0" dirty="0">
                <a:latin typeface="+mn-lt"/>
              </a:rPr>
              <a:t> </a:t>
            </a:r>
            <a:r>
              <a:rPr lang="hu-HU" altLang="hu-HU" sz="1800" b="0" dirty="0" err="1">
                <a:latin typeface="+mn-lt"/>
              </a:rPr>
              <a:t>öröklődésű</a:t>
            </a:r>
            <a:endParaRPr lang="hu-HU" altLang="hu-HU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8201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1083</Words>
  <Application>Microsoft Office PowerPoint</Application>
  <PresentationFormat>Diavetítés a képernyőre (4:3 oldalarány)</PresentationFormat>
  <Paragraphs>147</Paragraphs>
  <Slides>25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Lucida Grande</vt:lpstr>
      <vt:lpstr>Wingdings</vt:lpstr>
      <vt:lpstr>Wingdings,Sans-Serif</vt:lpstr>
      <vt:lpstr>Office-téma</vt:lpstr>
      <vt:lpstr>1_Office-téma</vt:lpstr>
      <vt:lpstr>Vércsoportok</vt:lpstr>
      <vt:lpstr>Ismétlés</vt:lpstr>
      <vt:lpstr>Vércsoport antigének</vt:lpstr>
      <vt:lpstr>Vércsoport antitestek</vt:lpstr>
      <vt:lpstr>Antigén-antitest reakció</vt:lpstr>
      <vt:lpstr>ABO rendszer</vt:lpstr>
      <vt:lpstr>PowerPoint-bemutató</vt:lpstr>
      <vt:lpstr>Univerzális donor és univerzális recipiens</vt:lpstr>
      <vt:lpstr>ABO öröklődés</vt:lpstr>
      <vt:lpstr>Rh antigének</vt:lpstr>
      <vt:lpstr>PowerPoint-bemutató</vt:lpstr>
      <vt:lpstr>PowerPoint-bemutató</vt:lpstr>
      <vt:lpstr>Rh antitest</vt:lpstr>
      <vt:lpstr>Vércsoport meghatározás</vt:lpstr>
      <vt:lpstr>PowerPoint-bemutató</vt:lpstr>
      <vt:lpstr>PowerPoint-bemutató</vt:lpstr>
      <vt:lpstr>PowerPoint-bemutató</vt:lpstr>
      <vt:lpstr>PowerPoint-bemutató</vt:lpstr>
      <vt:lpstr>Milyen a vércsoportja?</vt:lpstr>
      <vt:lpstr>PowerPoint-bemutató</vt:lpstr>
      <vt:lpstr>PowerPoint-bemutató</vt:lpstr>
      <vt:lpstr>PowerPoint-bemutató</vt:lpstr>
      <vt:lpstr>Vérkészítmény fajtái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Rendszergazda</dc:creator>
  <cp:lastModifiedBy>Balázs Brigitta</cp:lastModifiedBy>
  <cp:revision>272</cp:revision>
  <dcterms:created xsi:type="dcterms:W3CDTF">2015-01-30T05:29:11Z</dcterms:created>
  <dcterms:modified xsi:type="dcterms:W3CDTF">2024-06-02T06:18:39Z</dcterms:modified>
</cp:coreProperties>
</file>