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1" r:id="rId3"/>
    <p:sldId id="282" r:id="rId4"/>
    <p:sldId id="280" r:id="rId5"/>
    <p:sldId id="266" r:id="rId6"/>
    <p:sldId id="267" r:id="rId7"/>
    <p:sldId id="276" r:id="rId8"/>
    <p:sldId id="257" r:id="rId9"/>
    <p:sldId id="277" r:id="rId10"/>
    <p:sldId id="278" r:id="rId11"/>
    <p:sldId id="279" r:id="rId12"/>
    <p:sldId id="261" r:id="rId13"/>
    <p:sldId id="262" r:id="rId14"/>
    <p:sldId id="263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65" r:id="rId2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8D6E71-3710-25FA-5B8E-AE362DA317E4}" v="1" dt="2023-03-05T20:53:15.337"/>
    <p1510:client id="{BD7DB875-9F81-42DB-9F93-D51DF97FC0C4}" v="18" dt="2023-10-16T05:17:27.316"/>
    <p1510:client id="{E38760C6-4E7A-D87F-97CD-FA1CE297FA47}" v="18" dt="2020-12-09T20:47:11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3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45152-EA99-41E5-B165-0EE516CF29C0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04107-F443-4E7E-BAAF-9A4C6BCC532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620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Szervezetünk saját </a:t>
            </a:r>
            <a:r>
              <a:rPr lang="hu-HU" dirty="0" err="1"/>
              <a:t>anyagaival</a:t>
            </a:r>
            <a:r>
              <a:rPr lang="hu-HU" dirty="0"/>
              <a:t> és sejtjeivel szemben nem indít immunválaszt, érvényesül az </a:t>
            </a:r>
            <a:r>
              <a:rPr lang="hu-HU" b="1" dirty="0"/>
              <a:t>immuntolerancia</a:t>
            </a:r>
            <a:r>
              <a:rPr lang="hu-HU" dirty="0"/>
              <a:t>. Ha azonban az immunrendszer egyes sejtcsoportjai felszabadulnak a gátlás alól és a test saját sejtjeit testidegen anyagként kezelik, azaz elkezdik az egészséges sejtek pusztítását </a:t>
            </a:r>
            <a:r>
              <a:rPr lang="hu-HU" b="1" dirty="0"/>
              <a:t>autoimmun betegség</a:t>
            </a:r>
            <a:r>
              <a:rPr lang="hu-HU" dirty="0"/>
              <a:t>ről beszélünk. Ennek egyik típusa a cukorbetegség, amikor az immunrendszer sejtjei elpusztítják a hasnyálmirigyben az inzulint termelő sejteket.</a:t>
            </a:r>
          </a:p>
          <a:p>
            <a:r>
              <a:rPr lang="hu-HU" dirty="0"/>
              <a:t>Az </a:t>
            </a:r>
            <a:r>
              <a:rPr lang="hu-HU" b="1" dirty="0"/>
              <a:t>allergiás </a:t>
            </a:r>
            <a:r>
              <a:rPr lang="hu-HU" dirty="0"/>
              <a:t>betegségeknél az immunrendszer túlzott működése figyelhető meg. Bizonyos antigénekre fokozott immunválasszal reagál szervezetünk. Legismertebb az </a:t>
            </a:r>
            <a:r>
              <a:rPr lang="hu-HU" b="1" dirty="0"/>
              <a:t>ekcéma</a:t>
            </a:r>
            <a:r>
              <a:rPr lang="hu-HU" dirty="0"/>
              <a:t>, </a:t>
            </a:r>
            <a:r>
              <a:rPr lang="hu-HU" b="1" dirty="0"/>
              <a:t>csalánkiütés</a:t>
            </a:r>
            <a:r>
              <a:rPr lang="hu-HU" dirty="0"/>
              <a:t>, </a:t>
            </a:r>
            <a:r>
              <a:rPr lang="hu-HU" b="1" dirty="0"/>
              <a:t>szénanátha</a:t>
            </a:r>
            <a:r>
              <a:rPr lang="hu-HU" dirty="0"/>
              <a:t>, </a:t>
            </a:r>
            <a:r>
              <a:rPr lang="hu-HU" b="1" dirty="0"/>
              <a:t>tüdőasztma</a:t>
            </a:r>
            <a:r>
              <a:rPr lang="hu-HU" dirty="0"/>
              <a:t>. A reakció legsúlyosabb következménye az </a:t>
            </a:r>
            <a:r>
              <a:rPr lang="hu-HU" b="1" dirty="0" err="1"/>
              <a:t>anafilaxiás</a:t>
            </a:r>
            <a:r>
              <a:rPr lang="hu-HU" b="1" dirty="0"/>
              <a:t> sokk</a:t>
            </a:r>
            <a:r>
              <a:rPr lang="hu-HU" dirty="0"/>
              <a:t>, amely a légutak gyors beszűkülésével, a keringési rendszer összeomlásával jár. A bélcsatorna ismert allergiás betegsége a </a:t>
            </a:r>
            <a:r>
              <a:rPr lang="hu-HU" b="1" dirty="0"/>
              <a:t>tejérzékenység</a:t>
            </a:r>
            <a:r>
              <a:rPr lang="hu-HU" dirty="0"/>
              <a:t> és a </a:t>
            </a:r>
            <a:r>
              <a:rPr lang="hu-HU" b="1" dirty="0"/>
              <a:t>lisztérzékenység</a:t>
            </a:r>
            <a:r>
              <a:rPr lang="hu-HU" dirty="0"/>
              <a:t>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FE829-031D-4DB0-8067-FC0EADF758BD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054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20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113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324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2136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3EC47D71-42BA-4999-88B6-5272F9191263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6083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2101" y="227013"/>
            <a:ext cx="99695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2B7C8C-3D97-4E25-A6A7-410749719F2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3520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528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193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506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757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65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449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480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469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1D0C6-4608-4D69-8F7B-CA2E1C0E2692}" type="datetimeFigureOut">
              <a:rPr lang="hu-HU" smtClean="0"/>
              <a:t>2024. 06. 02.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1AB64-1151-49DA-9531-FADB157F873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678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aketa.hu/mi-az-r0-jelentosege-a-jarvanytanban" TargetMode="External"/><Relationship Id="rId2" Type="http://schemas.openxmlformats.org/officeDocument/2006/relationships/hyperlink" Target="https://www.youtube.com/watch?v=t6Scwq7M_Z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L9fOgMzthdU" TargetMode="External"/><Relationship Id="rId4" Type="http://schemas.openxmlformats.org/officeDocument/2006/relationships/hyperlink" Target="https://qubit.hu/2020/04/29/mire-jo-egy-jarvanymodell-es-mire-ne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lausen.com/hu/video/aid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Immunrendszer egészségtana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0274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u-HU" dirty="0"/>
              <a:t>A lázcsillapítás módjai:</a:t>
            </a:r>
          </a:p>
          <a:p>
            <a:pPr lvl="1"/>
            <a:r>
              <a:rPr lang="hu-HU" dirty="0"/>
              <a:t>Lázcsillapítószer alkalmazása: kúp, szirup, tabletta formájában (hatóanyaguk pl. szalicil-származék) </a:t>
            </a:r>
          </a:p>
          <a:p>
            <a:pPr lvl="1"/>
            <a:r>
              <a:rPr lang="hu-HU" dirty="0"/>
              <a:t>Fizikális lázcsillapítás alkalmazása: </a:t>
            </a:r>
          </a:p>
          <a:p>
            <a:pPr lvl="2"/>
            <a:r>
              <a:rPr lang="hu-HU" dirty="0"/>
              <a:t>Igen magas láznál (40 C fok felett)</a:t>
            </a:r>
          </a:p>
          <a:p>
            <a:pPr lvl="2"/>
            <a:r>
              <a:rPr lang="hu-HU" dirty="0"/>
              <a:t>A lázcsillapítószer nem csökkenti a lázat</a:t>
            </a:r>
          </a:p>
          <a:p>
            <a:pPr lvl="2"/>
            <a:r>
              <a:rPr lang="hu-HU" dirty="0"/>
              <a:t>A lázcsillapítószer adása nem javasolt (pl. allergia miatt)</a:t>
            </a:r>
          </a:p>
          <a:p>
            <a:pPr lvl="2"/>
            <a:r>
              <a:rPr lang="hu-HU" dirty="0"/>
              <a:t>A lázcsillapítószer adása nem lehetséges (pl. hányás miatt</a:t>
            </a:r>
          </a:p>
          <a:p>
            <a:pPr lvl="2">
              <a:buFont typeface="Wingdings" pitchFamily="2" charset="2"/>
              <a:buNone/>
            </a:pPr>
            <a:r>
              <a:rPr lang="hu-HU" sz="2800" dirty="0"/>
              <a:t>Vízfürdő: a vizet fokozatosan kell 30 C fokra hűteni (gyors hűtés esetében tüdőgyulladás alakulhat ki)</a:t>
            </a:r>
            <a:r>
              <a:rPr lang="hu-HU" dirty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5385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Allergia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hu-HU" dirty="0"/>
              <a:t>Allergia: </a:t>
            </a:r>
            <a:r>
              <a:rPr lang="hu-HU" sz="2400" dirty="0"/>
              <a:t>az ártalmatlan antigén (allergén) ellen irányuló túlzott mértékű immunreakció okozta betegség</a:t>
            </a:r>
          </a:p>
          <a:p>
            <a:pPr>
              <a:buFont typeface="Wingdings" pitchFamily="2" charset="2"/>
              <a:buNone/>
            </a:pPr>
            <a:r>
              <a:rPr lang="hu-HU" dirty="0"/>
              <a:t>Kialakulása:</a:t>
            </a:r>
          </a:p>
          <a:p>
            <a:pPr lvl="1"/>
            <a:r>
              <a:rPr lang="hu-HU" dirty="0"/>
              <a:t>Az első találkozás az allergénnel az ellenanyag (</a:t>
            </a:r>
            <a:r>
              <a:rPr lang="hu-HU" dirty="0" err="1"/>
              <a:t>IgE</a:t>
            </a:r>
            <a:r>
              <a:rPr lang="hu-HU" dirty="0"/>
              <a:t>) termelődését váltja ki</a:t>
            </a:r>
          </a:p>
          <a:p>
            <a:pPr lvl="1">
              <a:buFontTx/>
              <a:buNone/>
            </a:pPr>
            <a:r>
              <a:rPr lang="hu-HU" dirty="0"/>
              <a:t>   az </a:t>
            </a:r>
            <a:r>
              <a:rPr lang="hu-HU" dirty="0" err="1"/>
              <a:t>IgE</a:t>
            </a:r>
            <a:r>
              <a:rPr lang="hu-HU" dirty="0"/>
              <a:t>- k bizonyos </a:t>
            </a:r>
            <a:r>
              <a:rPr lang="hu-HU" dirty="0" err="1"/>
              <a:t>granulociták</a:t>
            </a:r>
            <a:r>
              <a:rPr lang="hu-HU" dirty="0"/>
              <a:t> (</a:t>
            </a:r>
            <a:r>
              <a:rPr lang="hu-HU" dirty="0" err="1"/>
              <a:t>bazofil</a:t>
            </a:r>
            <a:r>
              <a:rPr lang="hu-HU" dirty="0"/>
              <a:t> </a:t>
            </a:r>
            <a:r>
              <a:rPr lang="hu-HU" dirty="0" err="1"/>
              <a:t>granulociták</a:t>
            </a:r>
            <a:r>
              <a:rPr lang="hu-HU" dirty="0"/>
              <a:t>) és a hízósejtek felszínéhez kapcsolódnak</a:t>
            </a:r>
          </a:p>
          <a:p>
            <a:pPr lvl="1"/>
            <a:r>
              <a:rPr lang="hu-HU" dirty="0"/>
              <a:t>Ha második alkalommal kerül a szervezetbe az allergén, akkor az allergén két szomszédos </a:t>
            </a:r>
            <a:r>
              <a:rPr lang="hu-HU" dirty="0" err="1"/>
              <a:t>IgE</a:t>
            </a:r>
            <a:r>
              <a:rPr lang="hu-HU" dirty="0"/>
              <a:t> molekulát összekapcsol az antigén kötőhelyénél (allergén áthidalás) </a:t>
            </a:r>
          </a:p>
          <a:p>
            <a:pPr lvl="1"/>
            <a:r>
              <a:rPr lang="hu-HU" dirty="0"/>
              <a:t>ennek a következménye hogy a </a:t>
            </a:r>
            <a:r>
              <a:rPr lang="hu-HU" dirty="0" err="1"/>
              <a:t>granulociták</a:t>
            </a:r>
            <a:r>
              <a:rPr lang="hu-HU" dirty="0"/>
              <a:t> és a hízósejtek hólyagocskáiból gyulladást kiváltó anyagok ürülnek ki</a:t>
            </a:r>
          </a:p>
          <a:p>
            <a:pPr lvl="1"/>
            <a:r>
              <a:rPr lang="hu-HU" dirty="0"/>
              <a:t>a gyulladást kiváltó anyagok gyulladást okoznak pl.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dirty="0"/>
              <a:t>a bőrben (csalánkiütés),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dirty="0"/>
              <a:t>az orr nyálkahártyájában (szénanátha),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hu-HU" dirty="0"/>
              <a:t>a hörgőkben (tüdőasztma)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9474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Allergénhatás</a:t>
            </a:r>
          </a:p>
        </p:txBody>
      </p:sp>
      <p:pic>
        <p:nvPicPr>
          <p:cNvPr id="92166" name="Picture 6" descr="allergi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95551" y="1196975"/>
            <a:ext cx="7345363" cy="54371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456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hu-HU" dirty="0"/>
              <a:t>Allergiát okozó tényezők (hordozzák az allergént)</a:t>
            </a:r>
          </a:p>
          <a:p>
            <a:pPr lvl="1"/>
            <a:r>
              <a:rPr lang="hu-HU" dirty="0"/>
              <a:t>Virágporok pl. parlagfű pollen</a:t>
            </a:r>
          </a:p>
          <a:p>
            <a:pPr lvl="1"/>
            <a:r>
              <a:rPr lang="hu-HU" dirty="0"/>
              <a:t>Állatszőr pl. macskaszőr</a:t>
            </a:r>
          </a:p>
          <a:p>
            <a:pPr lvl="1"/>
            <a:r>
              <a:rPr lang="hu-HU" dirty="0"/>
              <a:t>Házi por, benne a poratka elporladó </a:t>
            </a:r>
            <a:r>
              <a:rPr lang="hu-HU" dirty="0" err="1"/>
              <a:t>testanyaga</a:t>
            </a:r>
            <a:r>
              <a:rPr lang="hu-HU" dirty="0"/>
              <a:t> és ürüléke</a:t>
            </a:r>
          </a:p>
          <a:p>
            <a:pPr lvl="1"/>
            <a:r>
              <a:rPr lang="hu-HU" dirty="0"/>
              <a:t>Méh vagy darázs </a:t>
            </a:r>
            <a:r>
              <a:rPr lang="hu-HU" dirty="0" err="1"/>
              <a:t>méreganyaga</a:t>
            </a:r>
            <a:endParaRPr lang="hu-HU" dirty="0"/>
          </a:p>
          <a:p>
            <a:pPr lvl="1"/>
            <a:r>
              <a:rPr lang="hu-HU" dirty="0"/>
              <a:t>Táplálék pl. tej, tojás, mogyorókrém </a:t>
            </a:r>
          </a:p>
          <a:p>
            <a:pPr lvl="1"/>
            <a:r>
              <a:rPr lang="hu-HU" dirty="0"/>
              <a:t>Gyógyszerek </a:t>
            </a:r>
          </a:p>
          <a:p>
            <a:pPr lvl="1"/>
            <a:r>
              <a:rPr lang="hu-HU" dirty="0"/>
              <a:t>Vegyszerek pl. kozmetikumok</a:t>
            </a:r>
          </a:p>
          <a:p>
            <a:pPr>
              <a:buFont typeface="Wingdings" pitchFamily="2" charset="2"/>
              <a:buNone/>
            </a:pPr>
            <a:endParaRPr lang="hu-HU" dirty="0"/>
          </a:p>
          <a:p>
            <a:pPr>
              <a:buFont typeface="Wingdings" pitchFamily="2" charset="2"/>
              <a:buNone/>
            </a:pPr>
            <a:r>
              <a:rPr lang="hu-HU" dirty="0"/>
              <a:t>A környezetszennyezés és az allergia:</a:t>
            </a:r>
          </a:p>
          <a:p>
            <a:pPr lvl="1"/>
            <a:r>
              <a:rPr lang="hu-HU" dirty="0"/>
              <a:t>Növeli az allergiások számát:</a:t>
            </a:r>
          </a:p>
          <a:p>
            <a:pPr lvl="1">
              <a:buFontTx/>
              <a:buNone/>
            </a:pPr>
            <a:r>
              <a:rPr lang="hu-HU" dirty="0"/>
              <a:t>     Új allergének kerülhetnek a környezetbe</a:t>
            </a:r>
          </a:p>
          <a:p>
            <a:pPr lvl="1">
              <a:buFontTx/>
              <a:buNone/>
            </a:pPr>
            <a:r>
              <a:rPr lang="hu-HU" dirty="0"/>
              <a:t>     Az allergének felhalmozódnak a pollenek felszínén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5164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5" name="Picture 5" descr="immunitás7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001" y="1073151"/>
            <a:ext cx="8964613" cy="41687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21411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Allergia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hu-HU" altLang="hu-HU" dirty="0" err="1"/>
              <a:t>Urticaria</a:t>
            </a:r>
            <a:r>
              <a:rPr lang="hu-HU" altLang="hu-HU" dirty="0"/>
              <a:t> = csalánkiütés</a:t>
            </a:r>
          </a:p>
        </p:txBody>
      </p:sp>
      <p:pic>
        <p:nvPicPr>
          <p:cNvPr id="41988" name="Picture 5" descr="aller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569" y="666277"/>
            <a:ext cx="5133264" cy="551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7" descr="etusivu_tytto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699" y="2482328"/>
            <a:ext cx="3654307" cy="3606682"/>
          </a:xfrm>
          <a:noFill/>
        </p:spPr>
      </p:pic>
    </p:spTree>
    <p:extLst>
      <p:ext uri="{BB962C8B-B14F-4D97-AF65-F5344CB8AC3E}">
        <p14:creationId xmlns:p14="http://schemas.microsoft.com/office/powerpoint/2010/main" val="1181115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Poratka</a:t>
            </a:r>
          </a:p>
        </p:txBody>
      </p:sp>
      <p:pic>
        <p:nvPicPr>
          <p:cNvPr id="43011" name="Picture 5" descr="atka_hazip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107" y="695800"/>
            <a:ext cx="5470051" cy="54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332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Diagnosztika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Eosinophilia</a:t>
            </a:r>
          </a:p>
          <a:p>
            <a:pPr eaLnBrk="1" hangingPunct="1"/>
            <a:r>
              <a:rPr lang="hu-HU" altLang="hu-HU"/>
              <a:t>Magas IgE szint</a:t>
            </a:r>
          </a:p>
          <a:p>
            <a:pPr eaLnBrk="1" hangingPunct="1"/>
            <a:r>
              <a:rPr lang="hu-HU" altLang="hu-HU"/>
              <a:t>Provokációs tesztek</a:t>
            </a:r>
          </a:p>
          <a:p>
            <a:pPr eaLnBrk="1" hangingPunct="1"/>
            <a:r>
              <a:rPr lang="hu-HU" altLang="hu-HU"/>
              <a:t>Eliminációs tesztek</a:t>
            </a:r>
          </a:p>
          <a:p>
            <a:pPr eaLnBrk="1" hangingPunct="1"/>
            <a:r>
              <a:rPr lang="hu-HU" altLang="hu-HU"/>
              <a:t>Allergiás bőrpróbák</a:t>
            </a:r>
          </a:p>
          <a:p>
            <a:pPr eaLnBrk="1" hangingPunct="1"/>
            <a:r>
              <a:rPr lang="hu-HU" altLang="hu-HU"/>
              <a:t>Légzésfunkciós próba</a:t>
            </a:r>
          </a:p>
          <a:p>
            <a:pPr eaLnBrk="1" hangingPunct="1"/>
            <a:r>
              <a:rPr lang="hu-HU" altLang="hu-HU"/>
              <a:t>Hisztamin felszabadítási teszt</a:t>
            </a:r>
          </a:p>
        </p:txBody>
      </p:sp>
      <p:pic>
        <p:nvPicPr>
          <p:cNvPr id="44036" name="Picture 5" descr="Skin%20Prick%20Phot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3" y="3284538"/>
            <a:ext cx="24193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908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3600"/>
              <a:t>Az allergiás betegségek felosztása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Légzőszervi betegségek</a:t>
            </a:r>
          </a:p>
          <a:p>
            <a:pPr lvl="1" eaLnBrk="1" hangingPunct="1"/>
            <a:r>
              <a:rPr lang="hu-HU" altLang="hu-HU"/>
              <a:t>Szénanátha, allergiáslégcsőhutus, asthma bronchiale</a:t>
            </a:r>
          </a:p>
          <a:p>
            <a:pPr eaLnBrk="1" hangingPunct="1"/>
            <a:r>
              <a:rPr lang="hu-HU" altLang="hu-HU"/>
              <a:t>Kezelés:</a:t>
            </a:r>
          </a:p>
          <a:p>
            <a:pPr lvl="1" eaLnBrk="1" hangingPunct="1"/>
            <a:r>
              <a:rPr lang="hu-HU" altLang="hu-HU"/>
              <a:t>Allergén kiiktatása</a:t>
            </a:r>
          </a:p>
          <a:p>
            <a:pPr lvl="1" eaLnBrk="1" hangingPunct="1"/>
            <a:r>
              <a:rPr lang="hu-HU" altLang="hu-HU"/>
              <a:t>Hyposensitizatio</a:t>
            </a:r>
          </a:p>
          <a:p>
            <a:pPr lvl="1" eaLnBrk="1" hangingPunct="1"/>
            <a:r>
              <a:rPr lang="hu-HU" altLang="hu-HU"/>
              <a:t>Antihisztamin</a:t>
            </a:r>
          </a:p>
          <a:p>
            <a:pPr lvl="1" eaLnBrk="1" hangingPunct="1">
              <a:buFontTx/>
              <a:buNone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19946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Emésztőszervi betegségek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Szájgyulladás, hasi fájdalom, hasmenés a jellegzetes tünetek</a:t>
            </a:r>
          </a:p>
          <a:p>
            <a:pPr eaLnBrk="1" hangingPunct="1"/>
            <a:r>
              <a:rPr lang="hu-HU" altLang="hu-HU"/>
              <a:t>Kiiktatás javasolt</a:t>
            </a:r>
          </a:p>
          <a:p>
            <a:pPr eaLnBrk="1" hangingPunct="1"/>
            <a:r>
              <a:rPr lang="hu-HU" altLang="hu-HU"/>
              <a:t>Bizonyított, ha megszűnik, visszaadva újra provokálja a tüneteket</a:t>
            </a:r>
          </a:p>
        </p:txBody>
      </p:sp>
    </p:spTree>
    <p:extLst>
      <p:ext uri="{BB962C8B-B14F-4D97-AF65-F5344CB8AC3E}">
        <p14:creationId xmlns:p14="http://schemas.microsoft.com/office/powerpoint/2010/main" val="232700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B46B5A9E-F44F-4317-825E-8ADB16FD7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40" y="450687"/>
            <a:ext cx="11296650" cy="638175"/>
          </a:xfrm>
          <a:prstGeom prst="rect">
            <a:avLst/>
          </a:prstGeom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id="{3DC66B2D-DEB7-43DD-B77C-D15F5F3D1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15" y="1088862"/>
            <a:ext cx="1122997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431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Bőr allergiás betegségei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Atopias dermatitis</a:t>
            </a:r>
          </a:p>
          <a:p>
            <a:pPr eaLnBrk="1" hangingPunct="1"/>
            <a:r>
              <a:rPr lang="hu-HU" altLang="hu-HU"/>
              <a:t>Csalánkiütés</a:t>
            </a:r>
          </a:p>
          <a:p>
            <a:pPr eaLnBrk="1" hangingPunct="1"/>
            <a:endParaRPr lang="hu-HU" altLang="hu-HU"/>
          </a:p>
        </p:txBody>
      </p:sp>
      <p:pic>
        <p:nvPicPr>
          <p:cNvPr id="47108" name="Picture 5" descr="193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997200"/>
            <a:ext cx="4248150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7" descr="alergia_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83339" y="1557338"/>
            <a:ext cx="2700337" cy="2024062"/>
          </a:xfrm>
          <a:noFill/>
        </p:spPr>
      </p:pic>
    </p:spTree>
    <p:extLst>
      <p:ext uri="{BB962C8B-B14F-4D97-AF65-F5344CB8AC3E}">
        <p14:creationId xmlns:p14="http://schemas.microsoft.com/office/powerpoint/2010/main" val="260293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Szérumbetegség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1355" y="1342667"/>
            <a:ext cx="10515600" cy="4351338"/>
          </a:xfrm>
        </p:spPr>
        <p:txBody>
          <a:bodyPr/>
          <a:lstStyle/>
          <a:p>
            <a:pPr eaLnBrk="1" hangingPunct="1"/>
            <a:r>
              <a:rPr lang="hu-HU" altLang="hu-HU" dirty="0"/>
              <a:t>Állati savó beadása után tapasztalták (passzív immunizálás során ezért nem adható kétszer ugyanannak az állatnak a </a:t>
            </a:r>
            <a:r>
              <a:rPr lang="hu-HU" altLang="hu-HU" dirty="0" err="1"/>
              <a:t>széruma</a:t>
            </a:r>
            <a:r>
              <a:rPr lang="hu-HU" altLang="hu-HU" dirty="0"/>
              <a:t>. Ld. Emelt </a:t>
            </a:r>
            <a:r>
              <a:rPr lang="hu-HU" altLang="hu-HU" dirty="0" err="1"/>
              <a:t>biol</a:t>
            </a:r>
            <a:r>
              <a:rPr lang="hu-HU" altLang="hu-HU" dirty="0"/>
              <a:t> 2006. nov. VIII. feladat)</a:t>
            </a:r>
          </a:p>
          <a:p>
            <a:pPr eaLnBrk="1" hangingPunct="1"/>
            <a:r>
              <a:rPr lang="hu-HU" altLang="hu-HU" dirty="0" err="1"/>
              <a:t>Anaphylaxias</a:t>
            </a:r>
            <a:r>
              <a:rPr lang="hu-HU" altLang="hu-HU" dirty="0"/>
              <a:t> reakció alakult ki</a:t>
            </a:r>
          </a:p>
          <a:p>
            <a:pPr eaLnBrk="1" hangingPunct="1"/>
            <a:r>
              <a:rPr lang="hu-HU" altLang="hu-HU" dirty="0"/>
              <a:t>Csalánkiütés</a:t>
            </a:r>
          </a:p>
          <a:p>
            <a:pPr eaLnBrk="1" hangingPunct="1"/>
            <a:r>
              <a:rPr lang="hu-HU" altLang="hu-HU" dirty="0" err="1"/>
              <a:t>Quinque</a:t>
            </a:r>
            <a:r>
              <a:rPr lang="hu-HU" altLang="hu-HU" dirty="0"/>
              <a:t> </a:t>
            </a:r>
            <a:r>
              <a:rPr lang="hu-HU" altLang="hu-HU" dirty="0" err="1"/>
              <a:t>oedema</a:t>
            </a:r>
            <a:endParaRPr lang="hu-HU" altLang="hu-HU" dirty="0"/>
          </a:p>
          <a:p>
            <a:pPr eaLnBrk="1" hangingPunct="1"/>
            <a:r>
              <a:rPr lang="hu-HU" altLang="hu-HU" dirty="0"/>
              <a:t>Gégeödéma, fulladás</a:t>
            </a:r>
          </a:p>
        </p:txBody>
      </p:sp>
      <p:pic>
        <p:nvPicPr>
          <p:cNvPr id="48132" name="Picture 5" descr="boy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2997201"/>
            <a:ext cx="1843088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857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Autoimmun betegségek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25208"/>
            <a:ext cx="10515600" cy="529530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lvl="1"/>
            <a:r>
              <a:rPr lang="hu-HU" dirty="0"/>
              <a:t>Az immunrendszer működési hibái, önpusztító folyamatok</a:t>
            </a:r>
          </a:p>
          <a:p>
            <a:pPr lvl="1">
              <a:buNone/>
            </a:pPr>
            <a:r>
              <a:rPr lang="hu-HU" dirty="0"/>
              <a:t>   az immunrendszer bizonyos testi sejteken levő </a:t>
            </a:r>
          </a:p>
          <a:p>
            <a:pPr lvl="1">
              <a:buNone/>
            </a:pPr>
            <a:r>
              <a:rPr lang="hu-HU" dirty="0"/>
              <a:t>   saját antigéneket nem ismeri fel, fellép ellenük</a:t>
            </a:r>
          </a:p>
          <a:p>
            <a:pPr lvl="1"/>
            <a:r>
              <a:rPr lang="hu-HU" dirty="0"/>
              <a:t>Pl. szklerózis multiplex (SM)</a:t>
            </a:r>
          </a:p>
          <a:p>
            <a:pPr lvl="1">
              <a:buNone/>
            </a:pPr>
            <a:r>
              <a:rPr lang="hu-HU" sz="2000" dirty="0"/>
              <a:t>   </a:t>
            </a:r>
            <a:r>
              <a:rPr lang="hu-HU" dirty="0"/>
              <a:t>az idegrendszer bizonyos részein az idegrostok</a:t>
            </a:r>
          </a:p>
          <a:p>
            <a:pPr lvl="1">
              <a:buNone/>
            </a:pPr>
            <a:r>
              <a:rPr lang="hu-HU" dirty="0"/>
              <a:t>  velőshüvelye az immunreakció következtében szétesik,</a:t>
            </a:r>
          </a:p>
          <a:p>
            <a:pPr lvl="1">
              <a:buNone/>
            </a:pPr>
            <a:r>
              <a:rPr lang="hu-HU" dirty="0"/>
              <a:t>  ezért az ingerület vezetés nem lesz megfelelő</a:t>
            </a:r>
          </a:p>
          <a:p>
            <a:pPr lvl="1">
              <a:buNone/>
            </a:pPr>
            <a:r>
              <a:rPr lang="hu-HU" sz="2000" dirty="0"/>
              <a:t>   </a:t>
            </a:r>
            <a:r>
              <a:rPr lang="hu-HU" dirty="0"/>
              <a:t>következménye:</a:t>
            </a:r>
          </a:p>
          <a:p>
            <a:pPr lvl="1">
              <a:buNone/>
            </a:pPr>
            <a:r>
              <a:rPr lang="hu-HU" dirty="0"/>
              <a:t>      kézremegés, később a kéz ellenőrizhetetlen túlmozgásai</a:t>
            </a:r>
          </a:p>
          <a:p>
            <a:pPr lvl="1">
              <a:buNone/>
            </a:pPr>
            <a:r>
              <a:rPr lang="hu-HU" dirty="0"/>
              <a:t>      járásbizonytalanság,</a:t>
            </a:r>
          </a:p>
          <a:p>
            <a:pPr lvl="1">
              <a:buNone/>
            </a:pPr>
            <a:r>
              <a:rPr lang="hu-HU" dirty="0"/>
              <a:t>      látászavar (a szemgolyó mozgászavara miatt)</a:t>
            </a:r>
          </a:p>
          <a:p>
            <a:pPr lvl="1">
              <a:buNone/>
            </a:pPr>
            <a:r>
              <a:rPr lang="hu-HU" dirty="0"/>
              <a:t>      húgyhólyag, nemi szervek beidegzési zavara (impotencia)</a:t>
            </a:r>
          </a:p>
          <a:p>
            <a:pPr lvl="1">
              <a:buNone/>
            </a:pPr>
            <a:r>
              <a:rPr lang="hu-HU" dirty="0"/>
              <a:t>      beszédzavar, szellemi teljesítőképesség csökkenése</a:t>
            </a:r>
          </a:p>
          <a:p>
            <a:pPr lvl="1">
              <a:buNone/>
            </a:pPr>
            <a:r>
              <a:rPr lang="hu-HU" dirty="0"/>
              <a:t>      életminőség leromlása, rokkantság</a:t>
            </a:r>
            <a:endParaRPr lang="hu-HU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2204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>
            <a:extLst>
              <a:ext uri="{FF2B5EF4-FFF2-40B4-BE49-F238E27FC236}">
                <a16:creationId xmlns:a16="http://schemas.microsoft.com/office/drawing/2014/main" id="{D1B4F8C0-4FAE-4A98-ADA1-BE71FCA9C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095" y="726524"/>
            <a:ext cx="111918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74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Mandulaműtét: 2 perctől érdekes: </a:t>
            </a:r>
            <a:r>
              <a:rPr lang="hu-HU" dirty="0">
                <a:hlinkClick r:id="rId2"/>
              </a:rPr>
              <a:t>https://www.youtube.com/watch?v=t6Scwq7M_Zw</a:t>
            </a:r>
            <a:endParaRPr lang="hu-HU" dirty="0"/>
          </a:p>
          <a:p>
            <a:r>
              <a:rPr lang="hu-HU" dirty="0"/>
              <a:t>R0 érték: </a:t>
            </a:r>
            <a:r>
              <a:rPr lang="hu-HU" dirty="0">
                <a:hlinkClick r:id="rId3"/>
              </a:rPr>
              <a:t>https://raketa.hu/mi-az-r0-jelentosege-a-jarvanytanban</a:t>
            </a:r>
            <a:endParaRPr lang="hu-HU" dirty="0"/>
          </a:p>
          <a:p>
            <a:r>
              <a:rPr lang="hu-HU" dirty="0"/>
              <a:t>Mire jó egy járványmodell és mire nem? </a:t>
            </a:r>
            <a:r>
              <a:rPr lang="hu-HU" dirty="0">
                <a:hlinkClick r:id="rId4"/>
              </a:rPr>
              <a:t>https://qubit.hu/2020/04/29/mire-jo-egy-jarvanymodell-es-mire-nem</a:t>
            </a:r>
            <a:endParaRPr lang="hu-HU" dirty="0"/>
          </a:p>
          <a:p>
            <a:r>
              <a:rPr lang="hu-HU" dirty="0"/>
              <a:t> Vakcinák típusai: </a:t>
            </a:r>
            <a:r>
              <a:rPr lang="hu-HU" dirty="0">
                <a:hlinkClick r:id="rId5"/>
              </a:rPr>
              <a:t>https://www.youtube.com/watch?v=L9fOgMzthdU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393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/>
              <a:t>Három csoportra osztjuk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Immunhiányos állapotok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hu-HU" altLang="hu-HU" dirty="0"/>
              <a:t>Veleszületett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hu-HU" altLang="hu-HU" dirty="0"/>
              <a:t>szerzett</a:t>
            </a:r>
          </a:p>
          <a:p>
            <a:pPr eaLnBrk="1" hangingPunct="1"/>
            <a:r>
              <a:rPr lang="hu-HU" altLang="hu-HU" dirty="0"/>
              <a:t>Autoimmun betegségek</a:t>
            </a:r>
          </a:p>
          <a:p>
            <a:pPr eaLnBrk="1" hangingPunct="1"/>
            <a:r>
              <a:rPr lang="hu-HU" altLang="hu-HU" dirty="0"/>
              <a:t>Allergiás-</a:t>
            </a:r>
            <a:r>
              <a:rPr lang="hu-HU" altLang="hu-HU" dirty="0" err="1"/>
              <a:t>atopiás</a:t>
            </a:r>
            <a:r>
              <a:rPr lang="hu-HU" altLang="hu-HU" dirty="0"/>
              <a:t> kórképek</a:t>
            </a:r>
          </a:p>
        </p:txBody>
      </p:sp>
    </p:spTree>
    <p:extLst>
      <p:ext uri="{BB962C8B-B14F-4D97-AF65-F5344CB8AC3E}">
        <p14:creationId xmlns:p14="http://schemas.microsoft.com/office/powerpoint/2010/main" val="3164605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3600"/>
              <a:t>Veleszületett immunhiányos állapotok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altLang="hu-HU" dirty="0" err="1"/>
              <a:t>Aspecifikus</a:t>
            </a:r>
            <a:r>
              <a:rPr lang="hu-HU" altLang="hu-HU" dirty="0"/>
              <a:t> védekezés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Hiányoznak a </a:t>
            </a:r>
            <a:r>
              <a:rPr lang="hu-HU" altLang="hu-HU" dirty="0" err="1"/>
              <a:t>granulocytak</a:t>
            </a:r>
            <a:endParaRPr lang="hu-HU" altLang="hu-HU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Nem tudnak </a:t>
            </a:r>
            <a:r>
              <a:rPr lang="hu-HU" altLang="hu-HU" dirty="0" err="1"/>
              <a:t>fagocitálni</a:t>
            </a:r>
            <a:r>
              <a:rPr lang="hu-HU" altLang="hu-HU" dirty="0"/>
              <a:t> (bekebelezni)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A bekebelezett baktériumokat nem tudják megölni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dirty="0"/>
              <a:t>T- és B-</a:t>
            </a:r>
            <a:r>
              <a:rPr lang="hu-HU" altLang="hu-HU" dirty="0" err="1"/>
              <a:t>lymphocytak</a:t>
            </a:r>
            <a:r>
              <a:rPr lang="hu-HU" altLang="hu-HU" dirty="0"/>
              <a:t> hiánya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B-</a:t>
            </a:r>
            <a:r>
              <a:rPr lang="hu-HU" altLang="hu-HU" dirty="0" err="1"/>
              <a:t>ly</a:t>
            </a:r>
            <a:r>
              <a:rPr lang="hu-HU" altLang="hu-HU" dirty="0"/>
              <a:t> hiány: </a:t>
            </a:r>
            <a:r>
              <a:rPr lang="hu-HU" altLang="hu-HU" dirty="0" err="1"/>
              <a:t>agammaglobulinaemia</a:t>
            </a:r>
            <a:endParaRPr lang="hu-HU" altLang="hu-HU" dirty="0"/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T-</a:t>
            </a:r>
            <a:r>
              <a:rPr lang="hu-HU" altLang="hu-HU" dirty="0" err="1"/>
              <a:t>ly</a:t>
            </a:r>
            <a:r>
              <a:rPr lang="hu-HU" altLang="hu-HU" dirty="0"/>
              <a:t> hiány: ismételt gombás és vírus fertőzések</a:t>
            </a:r>
          </a:p>
        </p:txBody>
      </p:sp>
    </p:spTree>
    <p:extLst>
      <p:ext uri="{BB962C8B-B14F-4D97-AF65-F5344CB8AC3E}">
        <p14:creationId xmlns:p14="http://schemas.microsoft.com/office/powerpoint/2010/main" val="239656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3600"/>
              <a:t>Szerzett immunhiányos állapotok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hu-HU" altLang="hu-HU" dirty="0"/>
              <a:t>Human </a:t>
            </a:r>
            <a:r>
              <a:rPr lang="hu-HU" altLang="hu-HU" dirty="0" err="1"/>
              <a:t>immundefficiencia</a:t>
            </a:r>
            <a:r>
              <a:rPr lang="hu-HU" altLang="hu-HU" dirty="0"/>
              <a:t> vírus (HIV): </a:t>
            </a:r>
            <a:r>
              <a:rPr lang="hu-HU" altLang="hu-HU" dirty="0">
                <a:hlinkClick r:id="rId2"/>
              </a:rPr>
              <a:t>https://blausen.com/hu/video/aids/</a:t>
            </a:r>
            <a:r>
              <a:rPr lang="hu-HU" altLang="hu-HU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u-HU" altLang="hu-HU" dirty="0"/>
              <a:t>Átmeneti immunhiányos állapotok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Tartós hasmenés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Csökkent fehérjebevitel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Vérképzőszervi betegségek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Sugárkezelés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Lépeltávolítás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Szteroid-, </a:t>
            </a:r>
            <a:r>
              <a:rPr lang="hu-HU" altLang="hu-HU" dirty="0" err="1"/>
              <a:t>cytosztatikus</a:t>
            </a:r>
            <a:r>
              <a:rPr lang="hu-HU" altLang="hu-HU" dirty="0"/>
              <a:t> kezelés (ezért veszélyes a tartós szteroidos krémek használata)</a:t>
            </a:r>
          </a:p>
          <a:p>
            <a:pPr lvl="1" eaLnBrk="1" hangingPunct="1">
              <a:lnSpc>
                <a:spcPct val="90000"/>
              </a:lnSpc>
            </a:pPr>
            <a:r>
              <a:rPr lang="hu-HU" altLang="hu-HU" dirty="0"/>
              <a:t>Vírusbetegségek (pl. bárányhimlő)</a:t>
            </a:r>
          </a:p>
        </p:txBody>
      </p:sp>
    </p:spTree>
    <p:extLst>
      <p:ext uri="{BB962C8B-B14F-4D97-AF65-F5344CB8AC3E}">
        <p14:creationId xmlns:p14="http://schemas.microsoft.com/office/powerpoint/2010/main" val="52072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Láz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hu-HU" dirty="0"/>
              <a:t>Normális testhőmérséklet:</a:t>
            </a:r>
          </a:p>
          <a:p>
            <a:pPr lvl="1"/>
            <a:r>
              <a:rPr lang="hu-HU" dirty="0" err="1"/>
              <a:t>Kültakaró</a:t>
            </a:r>
            <a:r>
              <a:rPr lang="hu-HU" dirty="0"/>
              <a:t> hőm. (hónaljban mérhető): 36,5 C fok</a:t>
            </a:r>
          </a:p>
          <a:p>
            <a:pPr lvl="1"/>
            <a:r>
              <a:rPr lang="hu-HU" dirty="0"/>
              <a:t>Szervezet </a:t>
            </a:r>
            <a:r>
              <a:rPr lang="hu-HU" dirty="0" err="1"/>
              <a:t>belsejének</a:t>
            </a:r>
            <a:r>
              <a:rPr lang="hu-HU" dirty="0"/>
              <a:t> a hőm. (végbélben merhető): 37 C fok</a:t>
            </a:r>
          </a:p>
          <a:p>
            <a:pPr>
              <a:buFont typeface="Wingdings" pitchFamily="2" charset="2"/>
              <a:buNone/>
            </a:pPr>
            <a:endParaRPr lang="hu-HU" dirty="0"/>
          </a:p>
          <a:p>
            <a:pPr>
              <a:buFont typeface="Wingdings" pitchFamily="2" charset="2"/>
              <a:buNone/>
            </a:pPr>
            <a:r>
              <a:rPr lang="hu-HU" dirty="0"/>
              <a:t>Megemelkedett testhőmérséklet:</a:t>
            </a:r>
          </a:p>
          <a:p>
            <a:pPr lvl="1"/>
            <a:r>
              <a:rPr lang="hu-HU" dirty="0"/>
              <a:t>Hőemelkedés: 37- 38 C fok között</a:t>
            </a:r>
          </a:p>
          <a:p>
            <a:pPr lvl="1"/>
            <a:r>
              <a:rPr lang="hu-HU" dirty="0"/>
              <a:t>Láz: 38 C fok felett</a:t>
            </a:r>
          </a:p>
          <a:p>
            <a:pPr lvl="1">
              <a:buFontTx/>
              <a:buNone/>
            </a:pPr>
            <a:r>
              <a:rPr lang="hu-HU" dirty="0"/>
              <a:t>          alacsony láz: 38- 39 C fok között</a:t>
            </a:r>
          </a:p>
          <a:p>
            <a:pPr lvl="1">
              <a:buFontTx/>
              <a:buNone/>
            </a:pPr>
            <a:r>
              <a:rPr lang="hu-HU" dirty="0"/>
              <a:t>          magas láz: 39- 40 C fok között</a:t>
            </a:r>
          </a:p>
          <a:p>
            <a:pPr lvl="1">
              <a:buFontTx/>
              <a:buNone/>
            </a:pPr>
            <a:r>
              <a:rPr lang="hu-HU" dirty="0"/>
              <a:t>          igen magas láz: 40 C fok felett</a:t>
            </a:r>
          </a:p>
        </p:txBody>
      </p:sp>
    </p:spTree>
    <p:extLst>
      <p:ext uri="{BB962C8B-B14F-4D97-AF65-F5344CB8AC3E}">
        <p14:creationId xmlns:p14="http://schemas.microsoft.com/office/powerpoint/2010/main" val="3224863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hu-HU" dirty="0"/>
              <a:t>Hőemelkedés és a láz védekezésben betöltött szerepe:</a:t>
            </a:r>
          </a:p>
          <a:p>
            <a:pPr lvl="1"/>
            <a:r>
              <a:rPr lang="hu-HU" dirty="0"/>
              <a:t>Gátolja a vírusok sokszorozódását ill. a baktériumok szaporodását</a:t>
            </a:r>
          </a:p>
          <a:p>
            <a:pPr lvl="1"/>
            <a:r>
              <a:rPr lang="hu-HU" dirty="0"/>
              <a:t>Fokozza az immunrendszer működését, a falósejtek aktivitását (37,5 C fokon a legaktívabbak a falósejtek)</a:t>
            </a:r>
          </a:p>
          <a:p>
            <a:pPr lvl="1">
              <a:buFontTx/>
              <a:buNone/>
            </a:pPr>
            <a:r>
              <a:rPr lang="hu-HU" dirty="0"/>
              <a:t>Hőemelkedéskor nem kell csökkenteni a testhőmérsékletet</a:t>
            </a:r>
          </a:p>
          <a:p>
            <a:pPr lvl="1">
              <a:buFontTx/>
              <a:buNone/>
            </a:pPr>
            <a:r>
              <a:rPr lang="hu-HU" dirty="0"/>
              <a:t>Kivétel: csecsemők, gyerekek, lázgörcsre érzékenyek, terhesek       </a:t>
            </a:r>
          </a:p>
          <a:p>
            <a:pPr>
              <a:buFont typeface="Wingdings" pitchFamily="2" charset="2"/>
              <a:buNone/>
            </a:pPr>
            <a:r>
              <a:rPr lang="hu-HU" dirty="0"/>
              <a:t>Láz kedvezőtlen hatásai:</a:t>
            </a:r>
          </a:p>
          <a:p>
            <a:pPr lvl="1"/>
            <a:r>
              <a:rPr lang="hu-HU" dirty="0"/>
              <a:t>Rossz közérzet</a:t>
            </a:r>
          </a:p>
          <a:p>
            <a:pPr lvl="1"/>
            <a:r>
              <a:rPr lang="hu-HU" dirty="0"/>
              <a:t>Fokozott fehérje </a:t>
            </a:r>
            <a:r>
              <a:rPr lang="hu-HU" dirty="0" err="1"/>
              <a:t>denaturáció</a:t>
            </a:r>
            <a:endParaRPr lang="hu-HU" dirty="0"/>
          </a:p>
          <a:p>
            <a:pPr lvl="1"/>
            <a:r>
              <a:rPr lang="hu-HU" dirty="0"/>
              <a:t>Túlzott lebontás miatt, túlzott az oxigén igény, ezért fokozódik </a:t>
            </a:r>
          </a:p>
          <a:p>
            <a:pPr lvl="2"/>
            <a:r>
              <a:rPr lang="hu-HU" dirty="0"/>
              <a:t>a légzés szám, </a:t>
            </a:r>
          </a:p>
          <a:p>
            <a:pPr lvl="2"/>
            <a:r>
              <a:rPr lang="hu-HU" dirty="0"/>
              <a:t>a vérkeringés, </a:t>
            </a:r>
          </a:p>
          <a:p>
            <a:pPr lvl="2"/>
            <a:r>
              <a:rPr lang="hu-HU" dirty="0"/>
              <a:t>a szívműködés, </a:t>
            </a:r>
          </a:p>
          <a:p>
            <a:pPr lvl="2"/>
            <a:r>
              <a:rPr lang="hu-HU" dirty="0"/>
              <a:t>a pulzusszám,</a:t>
            </a:r>
          </a:p>
          <a:p>
            <a:pPr lvl="2"/>
            <a:r>
              <a:rPr lang="hu-HU" dirty="0"/>
              <a:t>a folyadékvesztés</a:t>
            </a:r>
          </a:p>
          <a:p>
            <a:pPr lvl="1"/>
            <a:r>
              <a:rPr lang="hu-HU" dirty="0"/>
              <a:t>Emiatt a szervezet legyengül, ezért szükséges a lázcsillapítás (végbélben mért 38 C fok felett)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9060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929</Words>
  <Application>Microsoft Office PowerPoint</Application>
  <PresentationFormat>Szélesvásznú</PresentationFormat>
  <Paragraphs>137</Paragraphs>
  <Slides>22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Office-téma</vt:lpstr>
      <vt:lpstr>Immunrendszer egészségtana</vt:lpstr>
      <vt:lpstr>PowerPoint-bemutató</vt:lpstr>
      <vt:lpstr>PowerPoint-bemutató</vt:lpstr>
      <vt:lpstr>PowerPoint-bemutató</vt:lpstr>
      <vt:lpstr>Három csoportra osztjuk</vt:lpstr>
      <vt:lpstr>Veleszületett immunhiányos állapotok</vt:lpstr>
      <vt:lpstr>Szerzett immunhiányos állapotok</vt:lpstr>
      <vt:lpstr>1. Láz </vt:lpstr>
      <vt:lpstr>PowerPoint-bemutató</vt:lpstr>
      <vt:lpstr>PowerPoint-bemutató</vt:lpstr>
      <vt:lpstr>2. Allergia</vt:lpstr>
      <vt:lpstr>Allergénhatás</vt:lpstr>
      <vt:lpstr>PowerPoint-bemutató</vt:lpstr>
      <vt:lpstr>PowerPoint-bemutató</vt:lpstr>
      <vt:lpstr>Allergia</vt:lpstr>
      <vt:lpstr>Poratka</vt:lpstr>
      <vt:lpstr>Diagnosztika</vt:lpstr>
      <vt:lpstr>Az allergiás betegségek felosztása</vt:lpstr>
      <vt:lpstr>Emésztőszervi betegségek</vt:lpstr>
      <vt:lpstr>Bőr allergiás betegségei</vt:lpstr>
      <vt:lpstr>Szérumbetegség</vt:lpstr>
      <vt:lpstr>3. Autoimmun betegségek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Immunrendszer egészségtana</dc:title>
  <dc:creator>Csaláné Böngyik Edit</dc:creator>
  <cp:lastModifiedBy>Balázs Brigitta</cp:lastModifiedBy>
  <cp:revision>21</cp:revision>
  <dcterms:created xsi:type="dcterms:W3CDTF">2016-12-04T15:45:45Z</dcterms:created>
  <dcterms:modified xsi:type="dcterms:W3CDTF">2024-06-02T06:21:44Z</dcterms:modified>
</cp:coreProperties>
</file>