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8" r:id="rId3"/>
    <p:sldId id="322" r:id="rId4"/>
    <p:sldId id="323" r:id="rId5"/>
    <p:sldId id="365" r:id="rId6"/>
    <p:sldId id="349" r:id="rId7"/>
    <p:sldId id="350" r:id="rId8"/>
    <p:sldId id="325" r:id="rId9"/>
    <p:sldId id="326" r:id="rId10"/>
    <p:sldId id="366" r:id="rId11"/>
    <p:sldId id="327" r:id="rId12"/>
    <p:sldId id="328" r:id="rId13"/>
    <p:sldId id="367" r:id="rId14"/>
    <p:sldId id="362" r:id="rId15"/>
    <p:sldId id="363" r:id="rId16"/>
    <p:sldId id="351" r:id="rId17"/>
    <p:sldId id="368" r:id="rId18"/>
    <p:sldId id="369" r:id="rId19"/>
    <p:sldId id="37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9" autoAdjust="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5B334-9712-4609-B3D8-2BAFDC833E47}" type="datetimeFigureOut">
              <a:rPr lang="hu-HU" smtClean="0"/>
              <a:t>2020. 11. 18.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18AE2-3DA4-40F9-A12D-19544E0CCA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55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Másik hormonja: </a:t>
            </a:r>
            <a:r>
              <a:rPr lang="hu-HU" dirty="0" err="1" smtClean="0"/>
              <a:t>szomatosztatin</a:t>
            </a:r>
            <a:r>
              <a:rPr lang="hu-HU" dirty="0" smtClean="0"/>
              <a:t>: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Langerhans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-szigetek sejtjeinek hormonelválasztását befolyásolja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18AE2-3DA4-40F9-A12D-19544E0CCA5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84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dirty="0"/>
              <a:t>Diabetes mellitus: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E6BA18"/>
                </a:solidFill>
                <a:latin typeface="Courier New" pitchFamily="49" charset="0"/>
              </a:rPr>
              <a:t>diabetes = átmenet, átfolyás (megnövekedett mennyiségű vizelet)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rgbClr val="E6BA18"/>
                </a:solidFill>
                <a:latin typeface="Courier New" pitchFamily="49" charset="0"/>
              </a:rPr>
              <a:t>mellitus = mézédes (glükóz a vizeletben)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09E-1B0E-4E94-BF2F-4432A558F9F6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85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folHlink"/>
                </a:solidFill>
                <a:latin typeface="Courier New" pitchFamily="49" charset="0"/>
              </a:rPr>
              <a:t>India: a betegséget "édes vizelet kór"-</a:t>
            </a:r>
            <a:r>
              <a:rPr lang="hu-HU" altLang="hu-HU" sz="1200" dirty="0" err="1">
                <a:solidFill>
                  <a:schemeClr val="folHlink"/>
                </a:solidFill>
                <a:latin typeface="Courier New" pitchFamily="49" charset="0"/>
              </a:rPr>
              <a:t>nak</a:t>
            </a:r>
            <a:r>
              <a:rPr lang="hu-HU" altLang="hu-HU" sz="1200" dirty="0">
                <a:solidFill>
                  <a:schemeClr val="folHlink"/>
                </a:solidFill>
                <a:latin typeface="Courier New" pitchFamily="49" charset="0"/>
              </a:rPr>
              <a:t> nevezték, a betegségre gyanús egyének vizeletét hangyákkal tesztelték. Ha a hangyák "kedvelték" a vizeletet, az arra utalt, hogy abban sok cukor van.</a:t>
            </a:r>
            <a:r>
              <a:rPr lang="hu-HU" altLang="hu-HU" sz="1200" dirty="0">
                <a:solidFill>
                  <a:srgbClr val="E6BA18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folHlink"/>
                </a:solidFill>
                <a:latin typeface="Courier New" pitchFamily="49" charset="0"/>
              </a:rPr>
              <a:t>Európa: szokásos volt a betegek vizeletét megkóstolni</a:t>
            </a:r>
            <a:endParaRPr lang="hu-HU" altLang="hu-HU" sz="1200" dirty="0">
              <a:solidFill>
                <a:srgbClr val="E6BA18"/>
              </a:solidFill>
              <a:latin typeface="Courier New" pitchFamily="49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09E-1B0E-4E94-BF2F-4432A558F9F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40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409E-1B0E-4E94-BF2F-4432A558F9F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79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dirty="0" smtClean="0"/>
              <a:t>x : (1,7)2 = 1,5 ; azaz x = 1,5 (1,7)2 = 4,35 kg-</a:t>
            </a:r>
            <a:r>
              <a:rPr lang="hu-HU" dirty="0" err="1" smtClean="0"/>
              <a:t>mal</a:t>
            </a:r>
            <a:r>
              <a:rPr lang="hu-HU" dirty="0" smtClean="0"/>
              <a:t> csökkent az átlagos testtömeg. </a:t>
            </a:r>
          </a:p>
          <a:p>
            <a:pPr marL="228600" indent="-228600">
              <a:buAutoNum type="arabicPeriod"/>
            </a:pPr>
            <a:r>
              <a:rPr lang="hu-HU" dirty="0" smtClean="0"/>
              <a:t>1980-ban Összesen: 4500 millió 100% Beteg: 153 millió 3,4 %. 2008-ban Összesen: 6600 millió 100% Beteg: 347 millió 5,26 %. Tehát 1,86 %-</a:t>
            </a:r>
            <a:r>
              <a:rPr lang="hu-HU" dirty="0" err="1" smtClean="0"/>
              <a:t>kal</a:t>
            </a:r>
            <a:r>
              <a:rPr lang="hu-HU" dirty="0" smtClean="0"/>
              <a:t> nőtt a cukorbetegek aránya. </a:t>
            </a:r>
          </a:p>
          <a:p>
            <a:pPr marL="228600" indent="-228600">
              <a:buAutoNum type="arabicPeriod"/>
            </a:pPr>
            <a:r>
              <a:rPr lang="hu-HU" dirty="0" smtClean="0"/>
              <a:t>1 mol glükóz 180 g 1 l vérben volt 5,46 </a:t>
            </a:r>
            <a:r>
              <a:rPr lang="hu-HU" dirty="0" err="1" smtClean="0"/>
              <a:t>millimol</a:t>
            </a:r>
            <a:r>
              <a:rPr lang="hu-HU" dirty="0" smtClean="0"/>
              <a:t> = 5,46 x 0,18 = 0,9828 g 5 l vérben: 4,91 g glükóz.</a:t>
            </a:r>
          </a:p>
          <a:p>
            <a:pPr marL="228600" indent="-228600">
              <a:buAutoNum type="arabicPeriod"/>
            </a:pPr>
            <a:r>
              <a:rPr lang="hu-HU" dirty="0" smtClean="0"/>
              <a:t>mellékvesekéreg cukoranyagcsere hormonjai (pl. </a:t>
            </a:r>
            <a:r>
              <a:rPr lang="hu-HU" dirty="0" err="1" smtClean="0"/>
              <a:t>kortizol</a:t>
            </a:r>
            <a:r>
              <a:rPr lang="hu-HU" dirty="0" smtClean="0"/>
              <a:t>) / </a:t>
            </a:r>
            <a:r>
              <a:rPr lang="hu-HU" dirty="0" err="1" smtClean="0"/>
              <a:t>glükokortikoidok</a:t>
            </a:r>
            <a:r>
              <a:rPr lang="hu-HU" dirty="0" smtClean="0"/>
              <a:t> </a:t>
            </a:r>
          </a:p>
          <a:p>
            <a:pPr marL="228600" indent="-228600">
              <a:buAutoNum type="arabicPeriod"/>
            </a:pPr>
            <a:r>
              <a:rPr lang="hu-HU" dirty="0" smtClean="0"/>
              <a:t>A</a:t>
            </a:r>
            <a:r>
              <a:rPr lang="hu-HU" baseline="0" dirty="0" smtClean="0"/>
              <a:t> és D</a:t>
            </a:r>
          </a:p>
          <a:p>
            <a:pPr marL="228600" indent="-228600">
              <a:buAutoNum type="arabicPeriod"/>
            </a:pPr>
            <a:endParaRPr lang="hu-HU" dirty="0" smtClean="0"/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18AE2-3DA4-40F9-A12D-19544E0CCA5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29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6: C</a:t>
            </a:r>
          </a:p>
          <a:p>
            <a:r>
              <a:rPr lang="hu-HU" dirty="0" smtClean="0"/>
              <a:t>7:</a:t>
            </a:r>
            <a:r>
              <a:rPr lang="hu-HU" baseline="0" dirty="0" smtClean="0"/>
              <a:t> </a:t>
            </a:r>
            <a:r>
              <a:rPr lang="hu-HU" dirty="0" smtClean="0"/>
              <a:t>. Más anyagokból ezeket az (emberi) szervezet nem tudja előállítani. / A táplálékkal kell fölvennünk ezeket.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18AE2-3DA4-40F9-A12D-19544E0CCA5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6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05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00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91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86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11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59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530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1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13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92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30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9202-DBC4-4483-A69B-762799010F01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FD34-888A-4C3D-89CB-FAE9EAFB34E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23FB-3BB1-4EFC-A163-40BCEBEB0530}" type="datetimeFigureOut">
              <a:rPr lang="hu-HU" smtClean="0"/>
              <a:pPr/>
              <a:t>2020. 11. 18.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0C3F-B556-4EF7-8CA8-B302AA00C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5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display?v=pszdv7v0a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VaMkv7DJ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" y="97847"/>
            <a:ext cx="9004328" cy="13113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6" y="1458425"/>
            <a:ext cx="9029646" cy="26336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6" y="4283249"/>
            <a:ext cx="9029646" cy="18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/>
              <a:t>Kezelés: </a:t>
            </a:r>
          </a:p>
          <a:p>
            <a:pPr lvl="1">
              <a:defRPr/>
            </a:pPr>
            <a:r>
              <a:rPr lang="hu-HU" sz="2200" dirty="0"/>
              <a:t>Diéta (rostban gazdag, szénhidrátban és zsírban szegény táplálkozás)</a:t>
            </a:r>
          </a:p>
          <a:p>
            <a:pPr lvl="1">
              <a:defRPr/>
            </a:pPr>
            <a:r>
              <a:rPr lang="hu-HU" sz="2200" dirty="0"/>
              <a:t>Gyógyszerek szedése, ha a </a:t>
            </a:r>
            <a:r>
              <a:rPr lang="hu-HU" sz="2200" dirty="0" err="1"/>
              <a:t>Langerhans</a:t>
            </a:r>
            <a:r>
              <a:rPr lang="hu-HU" sz="2200" dirty="0"/>
              <a:t>- szigetek</a:t>
            </a:r>
          </a:p>
          <a:p>
            <a:pPr lvl="1">
              <a:buNone/>
              <a:defRPr/>
            </a:pPr>
            <a:r>
              <a:rPr lang="hu-HU" sz="2200" dirty="0"/>
              <a:t>   ill. az inzulin- receptorok még működőképesek </a:t>
            </a:r>
          </a:p>
          <a:p>
            <a:pPr lvl="1">
              <a:defRPr/>
            </a:pPr>
            <a:r>
              <a:rPr lang="hu-HU" sz="2200" dirty="0"/>
              <a:t>Inzulinbevitel, ha az inzulintermelés teljesen megszűnt</a:t>
            </a:r>
          </a:p>
        </p:txBody>
      </p:sp>
      <p:pic>
        <p:nvPicPr>
          <p:cNvPr id="1030" name="Picture 6" descr="Képtalálat a következ&amp;odblac;re: „cukorbetegség szöv&amp;odblac;dményei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20" y="3246444"/>
            <a:ext cx="5518643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4914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663575" y="450850"/>
            <a:ext cx="82169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u="sng" dirty="0" err="1">
                <a:solidFill>
                  <a:srgbClr val="E6BA18"/>
                </a:solidFill>
                <a:latin typeface="Courier New" pitchFamily="49" charset="0"/>
              </a:rPr>
              <a:t>Frederic</a:t>
            </a:r>
            <a:r>
              <a:rPr lang="hu-HU" altLang="hu-HU" sz="2400" u="sng" dirty="0">
                <a:solidFill>
                  <a:srgbClr val="E6BA18"/>
                </a:solidFill>
                <a:latin typeface="Courier New" pitchFamily="49" charset="0"/>
              </a:rPr>
              <a:t> Sanger (1918)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 </a:t>
            </a:r>
            <a:r>
              <a:rPr lang="en-US" altLang="hu-HU" sz="2400" dirty="0">
                <a:solidFill>
                  <a:srgbClr val="E6BA18"/>
                </a:solidFill>
                <a:latin typeface="Courier New" pitchFamily="49" charset="0"/>
                <a:cs typeface="Courier New" pitchFamily="49" charset="0"/>
              </a:rPr>
              <a:t>»</a:t>
            </a: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kémiai Nobel-díj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az inzulin </a:t>
            </a:r>
            <a:r>
              <a:rPr lang="hu-HU" altLang="hu-HU" sz="2400" dirty="0" err="1">
                <a:solidFill>
                  <a:srgbClr val="E6BA18"/>
                </a:solidFill>
                <a:latin typeface="Courier New" pitchFamily="49" charset="0"/>
              </a:rPr>
              <a:t>as</a:t>
            </a: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-szekvenciájának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megfejtéséért [1958]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 </a:t>
            </a:r>
            <a:r>
              <a:rPr lang="en-US" altLang="hu-HU" sz="2400" dirty="0">
                <a:solidFill>
                  <a:srgbClr val="E6BA18"/>
                </a:solidFill>
                <a:latin typeface="Courier New" pitchFamily="49" charset="0"/>
              </a:rPr>
              <a:t>»</a:t>
            </a: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 kémiai Nobel-díj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nukleinsavak bázissorrendjének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E6BA18"/>
                </a:solidFill>
                <a:latin typeface="Courier New" pitchFamily="49" charset="0"/>
              </a:rPr>
              <a:t>	meghatározásáért [1980]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7241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4093" y="1088497"/>
            <a:ext cx="4402832" cy="5580863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Inzulinnal ellentétes hatású: növeli a vércukorszintet: glikogén bomlik </a:t>
            </a:r>
            <a:r>
              <a:rPr lang="hu-HU" dirty="0" smtClean="0"/>
              <a:t>(hidrolízis) (adrenalinnál </a:t>
            </a:r>
            <a:r>
              <a:rPr lang="hu-HU" dirty="0"/>
              <a:t>is!)</a:t>
            </a:r>
          </a:p>
          <a:p>
            <a:r>
              <a:rPr lang="hu-HU" dirty="0"/>
              <a:t>Alacsony vércukorszint esetén </a:t>
            </a:r>
            <a:r>
              <a:rPr lang="hu-HU" dirty="0" smtClean="0"/>
              <a:t>termelődik</a:t>
            </a:r>
          </a:p>
          <a:p>
            <a:pPr lvl="1"/>
            <a:r>
              <a:rPr lang="hu-HU" dirty="0" err="1" smtClean="0"/>
              <a:t>Kortizol</a:t>
            </a:r>
            <a:r>
              <a:rPr lang="hu-HU" dirty="0" smtClean="0"/>
              <a:t> &gt; </a:t>
            </a:r>
            <a:r>
              <a:rPr lang="hu-HU" dirty="0" err="1" smtClean="0"/>
              <a:t>glükagon</a:t>
            </a:r>
            <a:r>
              <a:rPr lang="hu-HU" dirty="0" smtClean="0"/>
              <a:t> által serkentett anyagcserefolyamatok </a:t>
            </a:r>
            <a:r>
              <a:rPr lang="hu-HU" dirty="0" err="1" smtClean="0"/>
              <a:t>enzimei</a:t>
            </a:r>
            <a:endParaRPr lang="hu-HU" dirty="0" smtClean="0"/>
          </a:p>
          <a:p>
            <a:pPr lvl="1"/>
            <a:r>
              <a:rPr lang="hu-HU" dirty="0"/>
              <a:t>Két étkezés közt is megfelelő vércukorszintet </a:t>
            </a:r>
            <a:r>
              <a:rPr lang="hu-HU" dirty="0" smtClean="0"/>
              <a:t>biztosít</a:t>
            </a:r>
          </a:p>
          <a:p>
            <a:r>
              <a:rPr lang="hu-HU" dirty="0" err="1" smtClean="0"/>
              <a:t>Langerhans</a:t>
            </a:r>
            <a:r>
              <a:rPr lang="hu-HU" dirty="0" smtClean="0"/>
              <a:t> szigetek alfa sejtjei termelik</a:t>
            </a:r>
          </a:p>
          <a:p>
            <a:r>
              <a:rPr lang="hu-HU" dirty="0" err="1" smtClean="0"/>
              <a:t>Peptidhormon</a:t>
            </a:r>
            <a:endParaRPr lang="hu-HU" dirty="0" smtClean="0"/>
          </a:p>
          <a:p>
            <a:r>
              <a:rPr lang="hu-HU" dirty="0" smtClean="0"/>
              <a:t>Termelődésének ingere: alacsony vércukorszint</a:t>
            </a:r>
          </a:p>
          <a:p>
            <a:r>
              <a:rPr lang="hu-HU" dirty="0" err="1" smtClean="0"/>
              <a:t>Glükoneogenezist</a:t>
            </a:r>
            <a:r>
              <a:rPr lang="hu-HU" dirty="0" smtClean="0"/>
              <a:t> fokozza 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42519" t="19900" r="35038" b="29700"/>
          <a:stretch/>
        </p:blipFill>
        <p:spPr>
          <a:xfrm>
            <a:off x="4860032" y="548680"/>
            <a:ext cx="4104456" cy="518457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6718" y="313731"/>
            <a:ext cx="2868930" cy="802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000" b="1" dirty="0" smtClean="0">
                <a:solidFill>
                  <a:schemeClr val="tx2">
                    <a:satMod val="200000"/>
                  </a:schemeClr>
                </a:solidFill>
              </a:rPr>
              <a:t>3. </a:t>
            </a:r>
            <a:r>
              <a:rPr lang="hu-HU" sz="3000" b="1" dirty="0" err="1" smtClean="0">
                <a:solidFill>
                  <a:schemeClr val="tx2">
                    <a:satMod val="200000"/>
                  </a:schemeClr>
                </a:solidFill>
              </a:rPr>
              <a:t>Glükagon</a:t>
            </a:r>
            <a:endParaRPr lang="hu-HU" sz="30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0" y="2165350"/>
          <a:ext cx="6513513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6520197" imgH="4703329" progId="Word.Document.8">
                  <p:embed/>
                </p:oleObj>
              </mc:Choice>
              <mc:Fallback>
                <p:oleObj name="Document" r:id="rId3" imgW="6520197" imgH="4703329" progId="Word.Document.8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65350"/>
                        <a:ext cx="6513513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 descr="C:\Dokumentumok\Zsolt\Koma\Cdcukor\kep-gluk6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362200"/>
            <a:ext cx="2400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mtClean="0"/>
              <a:t>Vércukorszintre ható hormonok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9762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Milyen hormonok szabályozzák a vércukorszintet?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50572" t="18054" r="11037" b="4805"/>
          <a:stretch/>
        </p:blipFill>
        <p:spPr bwMode="auto">
          <a:xfrm>
            <a:off x="0" y="1645148"/>
            <a:ext cx="4273887" cy="4678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s://scontent-vie1-1.xx.fbcdn.net/v/t1.15752-9/40628753_2050297135028646_7991628003941548032_n.jpg?_nc_cat=0&amp;oh=e927194071f9ae6914107c36f423de6c&amp;oe=5C33CDD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7875" r="2211" b="22826"/>
          <a:stretch/>
        </p:blipFill>
        <p:spPr bwMode="auto">
          <a:xfrm>
            <a:off x="4652918" y="1628799"/>
            <a:ext cx="4491081" cy="52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8719"/>
            <a:ext cx="8229600" cy="1143000"/>
          </a:xfrm>
        </p:spPr>
        <p:txBody>
          <a:bodyPr/>
          <a:lstStyle/>
          <a:p>
            <a:r>
              <a:rPr lang="hu-HU" dirty="0" smtClean="0"/>
              <a:t>2012.Május </a:t>
            </a:r>
            <a:r>
              <a:rPr lang="hu-HU" dirty="0" err="1" smtClean="0"/>
              <a:t>iny</a:t>
            </a:r>
            <a:r>
              <a:rPr lang="hu-HU" dirty="0" smtClean="0"/>
              <a:t> emelt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8794" y="908720"/>
            <a:ext cx="9152794" cy="4525963"/>
          </a:xfrm>
        </p:spPr>
        <p:txBody>
          <a:bodyPr>
            <a:noAutofit/>
          </a:bodyPr>
          <a:lstStyle/>
          <a:p>
            <a:pPr algn="just"/>
            <a:r>
              <a:rPr lang="hu-HU" sz="1800" dirty="0"/>
              <a:t>Kubában húsz évvel ezelőtt egyik napról a másikra sokkal nehezebb lett az emberek </a:t>
            </a:r>
            <a:r>
              <a:rPr lang="hu-HU" sz="1800" dirty="0" smtClean="0"/>
              <a:t>élete. Összeomlott </a:t>
            </a:r>
            <a:r>
              <a:rPr lang="hu-HU" sz="1800" dirty="0"/>
              <a:t>ugyanis a Szovjetunió, mely addig egyik legfontosabb […] érdekének </a:t>
            </a:r>
            <a:r>
              <a:rPr lang="hu-HU" sz="1800" dirty="0" smtClean="0"/>
              <a:t>tartotta a </a:t>
            </a:r>
            <a:r>
              <a:rPr lang="hu-HU" sz="1800" dirty="0"/>
              <a:t>kubai rendszer életben tartását. […] Az összeomlás súlyosságára jellemző, hogy </a:t>
            </a:r>
            <a:r>
              <a:rPr lang="hu-HU" sz="1800" dirty="0" smtClean="0"/>
              <a:t>tömegessé vált </a:t>
            </a:r>
            <a:r>
              <a:rPr lang="hu-HU" sz="1800" dirty="0"/>
              <a:t>az éhezés. […]</a:t>
            </a:r>
          </a:p>
          <a:p>
            <a:pPr algn="just"/>
            <a:r>
              <a:rPr lang="hu-HU" sz="1800" dirty="0"/>
              <a:t>Az élelmiszerhiány miatt a kubaiak átlagos napi energiabevitele az egyébként </a:t>
            </a:r>
            <a:r>
              <a:rPr lang="hu-HU" sz="1800" dirty="0" smtClean="0"/>
              <a:t>túl magasnak </a:t>
            </a:r>
            <a:r>
              <a:rPr lang="hu-HU" sz="1800" dirty="0"/>
              <a:t>számító 2899 kilokalóriáról 1863 kilokalóriára csökkent. Eközben az </a:t>
            </a:r>
            <a:r>
              <a:rPr lang="hu-HU" sz="1800" dirty="0" smtClean="0"/>
              <a:t>üzemanyagkorlátozás miatt </a:t>
            </a:r>
            <a:r>
              <a:rPr lang="hu-HU" sz="1800" dirty="0"/>
              <a:t>gyalogoló vagy biciklire szálló tömegek a korábbi duplájára </a:t>
            </a:r>
            <a:r>
              <a:rPr lang="hu-HU" sz="1800" dirty="0" smtClean="0"/>
              <a:t>emelték a </a:t>
            </a:r>
            <a:r>
              <a:rPr lang="hu-HU" sz="1800" dirty="0"/>
              <a:t>fizikailag aktív lakosok arányát. </a:t>
            </a:r>
            <a:r>
              <a:rPr lang="hu-HU" sz="1800" dirty="0" err="1"/>
              <a:t>Mindezek</a:t>
            </a:r>
            <a:r>
              <a:rPr lang="hu-HU" sz="1800" dirty="0"/>
              <a:t> miatt a kubaiak testtömegindexe 1,5 </a:t>
            </a:r>
            <a:r>
              <a:rPr lang="hu-HU" sz="1800" dirty="0" smtClean="0"/>
              <a:t>pontot csökkent </a:t>
            </a:r>
            <a:r>
              <a:rPr lang="hu-HU" sz="1800" dirty="0"/>
              <a:t>1990 és 1995 között. (A testtömegindex az elhízottság mértékét jelző szám, </a:t>
            </a:r>
            <a:r>
              <a:rPr lang="hu-HU" sz="1800" dirty="0" smtClean="0"/>
              <a:t>amelyet úgy </a:t>
            </a:r>
            <a:r>
              <a:rPr lang="hu-HU" sz="1800" dirty="0"/>
              <a:t>kapunk meg, ha a kilogrammokban mért testtömeget elosztjuk a méterben mért </a:t>
            </a:r>
            <a:r>
              <a:rPr lang="hu-HU" sz="1800" dirty="0" smtClean="0"/>
              <a:t>magasság négyzetével</a:t>
            </a:r>
            <a:r>
              <a:rPr lang="hu-HU" sz="1800" dirty="0"/>
              <a:t>.) […] E fogyás mélyrehatóan befolyásolta több betegség előfordulását </a:t>
            </a:r>
            <a:r>
              <a:rPr lang="hu-HU" sz="1800" dirty="0" smtClean="0"/>
              <a:t>és az </a:t>
            </a:r>
            <a:r>
              <a:rPr lang="hu-HU" sz="1800" dirty="0"/>
              <a:t>ezekből fakadó halálozást. 2002-ben 1997-hez viszonyítva 51%-</a:t>
            </a:r>
            <a:r>
              <a:rPr lang="hu-HU" sz="1800" dirty="0" err="1"/>
              <a:t>kal</a:t>
            </a:r>
            <a:r>
              <a:rPr lang="hu-HU" sz="1800" dirty="0"/>
              <a:t> kevesebben haltak </a:t>
            </a:r>
            <a:r>
              <a:rPr lang="hu-HU" sz="1800" dirty="0" smtClean="0"/>
              <a:t>meg cukorbetegségben</a:t>
            </a:r>
            <a:r>
              <a:rPr lang="hu-HU" sz="1800" dirty="0"/>
              <a:t>, harmadával kevesebben szívinfarktusban, ötödével </a:t>
            </a:r>
            <a:r>
              <a:rPr lang="hu-HU" sz="1800" dirty="0" smtClean="0"/>
              <a:t>kevesebben agyvérzésben</a:t>
            </a:r>
            <a:r>
              <a:rPr lang="hu-HU" sz="1800" dirty="0"/>
              <a:t>. Mindez az elhízás visszaszorulása miatt. […]</a:t>
            </a:r>
          </a:p>
          <a:p>
            <a:pPr algn="just"/>
            <a:r>
              <a:rPr lang="hu-HU" sz="1800" dirty="0"/>
              <a:t>A </a:t>
            </a:r>
            <a:r>
              <a:rPr lang="hu-HU" sz="1800" i="1" dirty="0"/>
              <a:t>The </a:t>
            </a:r>
            <a:r>
              <a:rPr lang="hu-HU" sz="1800" i="1" dirty="0" err="1"/>
              <a:t>Lancet</a:t>
            </a:r>
            <a:r>
              <a:rPr lang="hu-HU" sz="1800" i="1" dirty="0"/>
              <a:t> </a:t>
            </a:r>
            <a:r>
              <a:rPr lang="hu-HU" sz="1800" dirty="0"/>
              <a:t>orvosi folyóiratban közölt nemzetközi felmérés szerint az </a:t>
            </a:r>
            <a:r>
              <a:rPr lang="hu-HU" sz="1800" dirty="0" smtClean="0"/>
              <a:t>emberiség átlagos </a:t>
            </a:r>
            <a:r>
              <a:rPr lang="hu-HU" sz="1800" dirty="0"/>
              <a:t>vércukorszintje 2008-ban (éhgyomorra) 5,46 millimól volt literenként (a </a:t>
            </a:r>
            <a:r>
              <a:rPr lang="hu-HU" sz="1800" dirty="0" smtClean="0"/>
              <a:t>normál tartomány </a:t>
            </a:r>
            <a:r>
              <a:rPr lang="hu-HU" sz="1800" dirty="0"/>
              <a:t>literenként 4 és 6,1 millimól között van), és ez az érték 0,24 millimólt </a:t>
            </a:r>
            <a:r>
              <a:rPr lang="hu-HU" sz="1800" dirty="0" smtClean="0"/>
              <a:t>emelkedett 1980 </a:t>
            </a:r>
            <a:r>
              <a:rPr lang="hu-HU" sz="1800" dirty="0"/>
              <a:t>óta. A cukorbetegek száma az 1980-as 153 millióról 2008-ra 347 millióra </a:t>
            </a:r>
            <a:r>
              <a:rPr lang="hu-HU" sz="1800" dirty="0" smtClean="0"/>
              <a:t>emelkedett (közben </a:t>
            </a:r>
            <a:r>
              <a:rPr lang="hu-HU" sz="1800" dirty="0"/>
              <a:t>a Föld népessége 4,5 milliárdról 6,6 milliárdra nőtt).</a:t>
            </a:r>
          </a:p>
          <a:p>
            <a:pPr algn="just"/>
            <a:r>
              <a:rPr lang="hu-HU" sz="1800" dirty="0"/>
              <a:t>Molnár Csilla: Üzemanyag-korlátozás című cikke alapján (Magyar Nemzet, 2011. július 09.)</a:t>
            </a:r>
          </a:p>
        </p:txBody>
      </p:sp>
    </p:spTree>
    <p:extLst>
      <p:ext uri="{BB962C8B-B14F-4D97-AF65-F5344CB8AC3E}">
        <p14:creationId xmlns:p14="http://schemas.microsoft.com/office/powerpoint/2010/main" val="295370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Számítsa </a:t>
            </a:r>
            <a:r>
              <a:rPr lang="hu-HU" dirty="0"/>
              <a:t>ki, hogy a kubaiak átlagos testtömege mennyivel csökkent 1990 és 1995 között! Tételezzük föl, hogy az átlagos testmagasság végig állandó, 170 cm volt</a:t>
            </a:r>
            <a:r>
              <a:rPr lang="hu-HU" dirty="0" smtClean="0"/>
              <a:t>.</a:t>
            </a:r>
          </a:p>
          <a:p>
            <a:pPr marL="342900" indent="-342900">
              <a:buAutoNum type="arabicPeriod"/>
            </a:pPr>
            <a:r>
              <a:rPr lang="hu-HU" dirty="0" smtClean="0"/>
              <a:t>Miközben </a:t>
            </a:r>
            <a:r>
              <a:rPr lang="hu-HU" dirty="0"/>
              <a:t>Kubában csökkent a cukorbetegek száma, a világátlag növekvő. Számítsa ki, hány százalékkal nőtt a cukorbetegek aránya a világ egészében 1980 és 2008 között! 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/>
              <a:t>A cukor nagyrészt szőlőcukor formájában kering a vérünkben. Átlagosan hány gramm szőlőcukrot tartalmazott 2008-ban egy egészséges felnőtt ember vére? A C = 12, A O = 16, AH = 1. 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/>
              <a:t>A tartós éhezés során a szervezet főként </a:t>
            </a:r>
            <a:r>
              <a:rPr lang="hu-HU" dirty="0" err="1"/>
              <a:t>fehérjetartalékait</a:t>
            </a:r>
            <a:r>
              <a:rPr lang="hu-HU" dirty="0"/>
              <a:t> alakítja át szőlőcukorrá. Nevezzen meg egy hormont, amely előmozdítja ezt a folyamatot! (A váratlan stresszhatásoktól ebben az időszakban tekintsünk el!) 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/>
              <a:t>Az elhízás főként a II. típusú cukorbetegség gyakoriságát növeli. E betegségtípusban a tartósan igen magas vércukorszint sokszor a normálisnál kissé magasabb inzulinszinttel jár együtt. Mi okozhatja ezt? </a:t>
            </a:r>
            <a:r>
              <a:rPr lang="hu-HU" dirty="0" smtClean="0"/>
              <a:t>(</a:t>
            </a:r>
            <a:r>
              <a:rPr lang="hu-HU" dirty="0"/>
              <a:t>2 pont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A) A magas vércukorszint miatt kissé nőtt a hasnyálmirigy inzulintermelése. </a:t>
            </a:r>
            <a:br>
              <a:rPr lang="hu-HU" dirty="0"/>
            </a:br>
            <a:r>
              <a:rPr lang="hu-HU" dirty="0" smtClean="0"/>
              <a:t>B</a:t>
            </a:r>
            <a:r>
              <a:rPr lang="hu-HU" dirty="0"/>
              <a:t>) A kissé megemelkedő inzulinszint sokszorosára emelkedő vércukorszintet okoz.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</a:t>
            </a:r>
            <a:r>
              <a:rPr lang="hu-HU" dirty="0"/>
              <a:t>) A magas vércukorszint fokozza célsejtek receptorainak inzulinérzékenységét.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</a:t>
            </a:r>
            <a:r>
              <a:rPr lang="hu-HU" dirty="0"/>
              <a:t>) A magas inzulinszint ellenére csekély a vércukor-felhasználás, mert a célsejtek membránján kevés az inzulinreceptor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E) A magas vércukorszint ellenére csekély a vércukor-felhasználás, mert a célsejtek membránján kevés a vércukorszintet érzékelő receptor. </a:t>
            </a:r>
          </a:p>
        </p:txBody>
      </p:sp>
    </p:spTree>
    <p:extLst>
      <p:ext uri="{BB962C8B-B14F-4D97-AF65-F5344CB8AC3E}">
        <p14:creationId xmlns:p14="http://schemas.microsoft.com/office/powerpoint/2010/main" val="40517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6. A </a:t>
            </a:r>
            <a:r>
              <a:rPr lang="hu-HU" dirty="0"/>
              <a:t>II. típusú cukorbetegek vérében gyakran az inzulinnal ellentétes hatású hormon, a </a:t>
            </a:r>
            <a:r>
              <a:rPr lang="hu-HU" dirty="0" err="1"/>
              <a:t>glukagon</a:t>
            </a:r>
            <a:r>
              <a:rPr lang="hu-HU" dirty="0"/>
              <a:t> szintje is megemelkedik. A magas inzulinszint azonban csökkenti a </a:t>
            </a:r>
            <a:r>
              <a:rPr lang="hu-HU" dirty="0" err="1"/>
              <a:t>glukagon</a:t>
            </a:r>
            <a:r>
              <a:rPr lang="hu-HU" dirty="0"/>
              <a:t> szintézisét. Mi okozhatja a cukorbetegek szervezetében a magas </a:t>
            </a:r>
            <a:r>
              <a:rPr lang="hu-HU" dirty="0" err="1"/>
              <a:t>glukagonszintet</a:t>
            </a:r>
            <a:r>
              <a:rPr lang="hu-HU" dirty="0"/>
              <a:t>? </a:t>
            </a:r>
            <a:endParaRPr lang="hu-HU" dirty="0" smtClean="0"/>
          </a:p>
          <a:p>
            <a:pPr marL="358775"/>
            <a:r>
              <a:rPr lang="hu-HU" dirty="0" smtClean="0"/>
              <a:t>A) A </a:t>
            </a:r>
            <a:r>
              <a:rPr lang="hu-HU" dirty="0"/>
              <a:t>magas vércukorszint miatt fokozódó gátlás.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</a:t>
            </a:r>
            <a:r>
              <a:rPr lang="hu-HU" dirty="0"/>
              <a:t>) A magas inzulinszint miatt fokozódó gátlás.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</a:t>
            </a:r>
            <a:r>
              <a:rPr lang="hu-HU" dirty="0"/>
              <a:t>) A </a:t>
            </a:r>
            <a:r>
              <a:rPr lang="hu-HU" dirty="0" err="1"/>
              <a:t>glukagonszintézist</a:t>
            </a:r>
            <a:r>
              <a:rPr lang="hu-HU" dirty="0"/>
              <a:t> gátló receptorok nem működnek.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</a:t>
            </a:r>
            <a:r>
              <a:rPr lang="hu-HU" dirty="0"/>
              <a:t>) A </a:t>
            </a:r>
            <a:r>
              <a:rPr lang="hu-HU" dirty="0" err="1"/>
              <a:t>glukagonszintézist</a:t>
            </a:r>
            <a:r>
              <a:rPr lang="hu-HU" dirty="0"/>
              <a:t> serkentő receptorok nem működnek.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</a:t>
            </a:r>
            <a:r>
              <a:rPr lang="hu-HU" dirty="0"/>
              <a:t>) A </a:t>
            </a:r>
            <a:r>
              <a:rPr lang="hu-HU" dirty="0" err="1"/>
              <a:t>glukagon</a:t>
            </a:r>
            <a:r>
              <a:rPr lang="hu-HU" dirty="0"/>
              <a:t> cukorbetegekben csökkenti a vércukorszintet. </a:t>
            </a:r>
            <a:endParaRPr lang="hu-HU" dirty="0" smtClean="0"/>
          </a:p>
          <a:p>
            <a:pPr marL="358775"/>
            <a:endParaRPr lang="hu-HU" dirty="0" smtClean="0"/>
          </a:p>
          <a:p>
            <a:r>
              <a:rPr lang="hu-HU" dirty="0" smtClean="0"/>
              <a:t>7</a:t>
            </a:r>
            <a:r>
              <a:rPr lang="hu-HU" dirty="0"/>
              <a:t>. A kényszerfogyókúrának nem csak áldásos következményei lehetnek. Az esszenciális aminosavak kis mennyisége miatt hiánybetegségek is fölléphetnek. Írja le, mit jelent az esszenciális aminosavak fogalma!</a:t>
            </a:r>
          </a:p>
        </p:txBody>
      </p:sp>
    </p:spTree>
    <p:extLst>
      <p:ext uri="{BB962C8B-B14F-4D97-AF65-F5344CB8AC3E}">
        <p14:creationId xmlns:p14="http://schemas.microsoft.com/office/powerpoint/2010/main" val="360181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0388" y="11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Lucida Grande"/>
              </a:rPr>
              <a:t>Glükózteszt egészséges és cukorbeteg emberben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" y="660018"/>
            <a:ext cx="4509798" cy="328498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148064" y="2492896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Lucida Grande"/>
              </a:rPr>
              <a:t>Az inzulinhiány </a:t>
            </a:r>
            <a:r>
              <a:rPr lang="hu-HU" b="1" dirty="0" smtClean="0">
                <a:solidFill>
                  <a:srgbClr val="000000"/>
                </a:solidFill>
                <a:latin typeface="Lucida Grande"/>
              </a:rPr>
              <a:t>következményei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66" y="3140968"/>
            <a:ext cx="4557334" cy="331961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750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learningapps.org/display?v=pszdv7v0a20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Hasnyálmirigy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Inzulin</a:t>
            </a:r>
          </a:p>
          <a:p>
            <a:r>
              <a:rPr lang="hu-HU" dirty="0" err="1"/>
              <a:t>Glukagon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0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06718" y="313731"/>
            <a:ext cx="2868930" cy="802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solidFill>
                  <a:schemeClr val="tx2">
                    <a:satMod val="200000"/>
                  </a:schemeClr>
                </a:solidFill>
              </a:rPr>
              <a:t>1. Felépítése</a:t>
            </a:r>
          </a:p>
        </p:txBody>
      </p:sp>
      <p:sp>
        <p:nvSpPr>
          <p:cNvPr id="9218" name="AutoShape 2" descr="KÃ©ptalÃ¡lat a kÃ¶vetkezÅre: âmellÃ©kveseâ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9220" name="AutoShape 4" descr="KÃ©ptalÃ¡lat a kÃ¶vetkezÅre: âmellÃ©kveseâ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9222" name="AutoShape 6" descr="KÃ©ptalÃ¡lat a kÃ¶vetkezÅre: âmellÃ©kveseâ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35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61377" y="1224390"/>
            <a:ext cx="4670663" cy="3394472"/>
          </a:xfrm>
          <a:prstGeom prst="rect">
            <a:avLst/>
          </a:prstGeo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hu-HU" sz="2100" b="1" dirty="0"/>
              <a:t>Kettős elválasztású 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u-HU" dirty="0"/>
              <a:t>Külső elválasztású </a:t>
            </a:r>
            <a:r>
              <a:rPr lang="hu-HU" dirty="0" smtClean="0"/>
              <a:t>része (</a:t>
            </a:r>
            <a:r>
              <a:rPr lang="hu-HU" dirty="0" err="1" smtClean="0"/>
              <a:t>exokrin</a:t>
            </a:r>
            <a:r>
              <a:rPr lang="hu-HU" dirty="0" smtClean="0"/>
              <a:t>):</a:t>
            </a:r>
            <a:endParaRPr lang="hu-HU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hu-HU" dirty="0"/>
              <a:t> hasnyálat termeli (</a:t>
            </a:r>
            <a:r>
              <a:rPr lang="hu-HU" dirty="0" smtClean="0"/>
              <a:t>enzimek: </a:t>
            </a:r>
            <a:br>
              <a:rPr lang="hu-HU" dirty="0" smtClean="0"/>
            </a:br>
            <a:r>
              <a:rPr lang="hu-HU" dirty="0" smtClean="0"/>
              <a:t>amiláz, </a:t>
            </a:r>
            <a:r>
              <a:rPr lang="hu-HU" dirty="0" err="1" smtClean="0"/>
              <a:t>lipáz</a:t>
            </a:r>
            <a:r>
              <a:rPr lang="hu-HU" dirty="0" smtClean="0"/>
              <a:t>, tripszin) </a:t>
            </a:r>
            <a:r>
              <a:rPr lang="hu-HU" dirty="0"/>
              <a:t>&gt; emésztés a </a:t>
            </a:r>
            <a:r>
              <a:rPr lang="hu-HU" dirty="0" smtClean="0"/>
              <a:t>vékonybélben (első szakaszán &gt; duodénum = patkóbél)</a:t>
            </a:r>
            <a:endParaRPr lang="hu-HU" dirty="0"/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</a:pPr>
            <a:endParaRPr lang="hu-HU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u-HU" dirty="0"/>
              <a:t>Belső </a:t>
            </a:r>
            <a:r>
              <a:rPr lang="hu-HU" dirty="0" smtClean="0"/>
              <a:t>elválasztású (endokrin) </a:t>
            </a:r>
            <a:r>
              <a:rPr lang="hu-HU" dirty="0"/>
              <a:t>része: </a:t>
            </a:r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u-HU" dirty="0" err="1"/>
              <a:t>Langerhans</a:t>
            </a:r>
            <a:r>
              <a:rPr lang="hu-HU" dirty="0"/>
              <a:t> </a:t>
            </a:r>
            <a:r>
              <a:rPr lang="hu-HU" dirty="0" smtClean="0"/>
              <a:t>szigetek (1-2 millió sejt): </a:t>
            </a:r>
            <a:r>
              <a:rPr lang="hu-HU" dirty="0"/>
              <a:t>apró sejtcsoportok a hasnyálat termelő mirigyvégkamrák között</a:t>
            </a:r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inzulin és </a:t>
            </a:r>
            <a:r>
              <a:rPr lang="hu-HU" dirty="0" err="1" smtClean="0"/>
              <a:t>glükagon</a:t>
            </a:r>
            <a:r>
              <a:rPr lang="hu-HU" dirty="0" smtClean="0"/>
              <a:t> </a:t>
            </a:r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Béta </a:t>
            </a:r>
            <a:r>
              <a:rPr lang="hu-HU" b="1" dirty="0"/>
              <a:t>sejtek</a:t>
            </a:r>
            <a:r>
              <a:rPr lang="hu-HU" dirty="0"/>
              <a:t>: </a:t>
            </a:r>
            <a:r>
              <a:rPr lang="hu-HU" u="sng" dirty="0"/>
              <a:t>inzulin</a:t>
            </a:r>
            <a:r>
              <a:rPr lang="hu-HU" dirty="0"/>
              <a:t> </a:t>
            </a:r>
            <a:r>
              <a:rPr lang="hu-HU" dirty="0" smtClean="0"/>
              <a:t>&gt; </a:t>
            </a:r>
            <a:r>
              <a:rPr lang="hu-HU" dirty="0" err="1" smtClean="0"/>
              <a:t>peptidhormon</a:t>
            </a:r>
            <a:r>
              <a:rPr lang="hu-HU" dirty="0"/>
              <a:t>, vércukrot </a:t>
            </a:r>
            <a:r>
              <a:rPr lang="hu-HU" dirty="0" smtClean="0"/>
              <a:t>csökkenti</a:t>
            </a:r>
          </a:p>
          <a:p>
            <a:pPr marL="890588" lvl="2" indent="-285750"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Alfa </a:t>
            </a:r>
            <a:r>
              <a:rPr lang="hu-HU" b="1" dirty="0"/>
              <a:t>sejtek: </a:t>
            </a:r>
            <a:r>
              <a:rPr lang="hu-HU" u="sng" dirty="0" err="1"/>
              <a:t>glukagon</a:t>
            </a:r>
            <a:r>
              <a:rPr lang="hu-HU" dirty="0"/>
              <a:t> </a:t>
            </a:r>
            <a:r>
              <a:rPr lang="hu-HU" dirty="0" smtClean="0"/>
              <a:t>&gt; </a:t>
            </a:r>
            <a:r>
              <a:rPr lang="hu-HU" dirty="0" err="1" smtClean="0"/>
              <a:t>peptidhormon</a:t>
            </a:r>
            <a:r>
              <a:rPr lang="hu-HU" dirty="0"/>
              <a:t>, vércukrot </a:t>
            </a:r>
            <a:r>
              <a:rPr lang="hu-HU" dirty="0" smtClean="0"/>
              <a:t>növeli</a:t>
            </a:r>
            <a:endParaRPr lang="hu-HU" dirty="0"/>
          </a:p>
          <a:p>
            <a:pPr marL="1314450" lvl="3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9" name="Picture 8" descr="Clip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30" y="3551903"/>
            <a:ext cx="2627784" cy="269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119714" cy="13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21594" y="6305726"/>
            <a:ext cx="2252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sng" dirty="0">
                <a:latin typeface="Courier New" pitchFamily="49" charset="0"/>
              </a:rPr>
              <a:t>Paul </a:t>
            </a:r>
            <a:r>
              <a:rPr lang="hu-HU" altLang="hu-HU" sz="1800" u="sng" dirty="0" err="1">
                <a:latin typeface="Courier New" pitchFamily="49" charset="0"/>
              </a:rPr>
              <a:t>Langerhans</a:t>
            </a:r>
            <a:endParaRPr lang="hu-HU" altLang="hu-HU" sz="1800" u="sng" dirty="0">
              <a:latin typeface="Courier New" pitchFamily="49" charset="0"/>
            </a:endParaRPr>
          </a:p>
        </p:txBody>
      </p:sp>
      <p:pic>
        <p:nvPicPr>
          <p:cNvPr id="15" name="Picture 4" descr="KapcsolÃ³dÃ³ kÃ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9" y="0"/>
            <a:ext cx="4548415" cy="24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ormonok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4" t="8293" r="3827" b="17036"/>
          <a:stretch/>
        </p:blipFill>
        <p:spPr bwMode="auto">
          <a:xfrm>
            <a:off x="7567496" y="2432366"/>
            <a:ext cx="1420166" cy="128750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Ellipszis 17"/>
          <p:cNvSpPr/>
          <p:nvPr/>
        </p:nvSpPr>
        <p:spPr>
          <a:xfrm>
            <a:off x="8277579" y="4462083"/>
            <a:ext cx="569685" cy="58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nyíllal 19"/>
          <p:cNvCxnSpPr/>
          <p:nvPr/>
        </p:nvCxnSpPr>
        <p:spPr>
          <a:xfrm flipV="1">
            <a:off x="8709627" y="3819559"/>
            <a:ext cx="137637" cy="642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9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Ã©ptalÃ¡lat a kÃ¶vetkezÅre: âlangerhans szigetek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4499"/>
            <a:ext cx="4355866" cy="32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-35069"/>
            <a:ext cx="5635867" cy="29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564x/45/6d/12/456d12d9464a315e1e86042d8341ee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022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pancreas is a digestive system organ that has two important functions. It produces hormones that regulate blood sugar, as well as enzymes that break down food in the digestive tract. slide show: management and treatment of chronic pancreatitis. this slide show describes the goals of management and treatment of chronic pancreatiti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9" y="4653136"/>
            <a:ext cx="392284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3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találat a következőre: „hasnyálmirigy”">
            <a:extLst>
              <a:ext uri="{FF2B5EF4-FFF2-40B4-BE49-F238E27FC236}">
                <a16:creationId xmlns:a16="http://schemas.microsoft.com/office/drawing/2014/main" id="{989BC59F-767F-4665-A931-B831EF99C4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822463" cy="318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Emésztésnél tanultuk a külső elválasztású rész feladatát!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0928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sz="2400" dirty="0" err="1" smtClean="0"/>
              <a:t>Exokrin</a:t>
            </a:r>
            <a:r>
              <a:rPr lang="hu-HU" sz="2400" dirty="0" smtClean="0"/>
              <a:t> rész által termelt hasnyál a hasnyálvezetéken át kerülnek </a:t>
            </a:r>
            <a:r>
              <a:rPr lang="hu-HU" sz="2400" dirty="0"/>
              <a:t>a </a:t>
            </a:r>
            <a:r>
              <a:rPr lang="hu-HU" sz="2400" dirty="0" smtClean="0"/>
              <a:t>patkóbélbe (= duodénum)</a:t>
            </a:r>
            <a:endParaRPr lang="hu-HU" sz="2400" dirty="0"/>
          </a:p>
          <a:p>
            <a:pPr>
              <a:defRPr/>
            </a:pPr>
            <a:r>
              <a:rPr lang="hu-HU" sz="2400" dirty="0"/>
              <a:t>összetétele: víz, ionok, emésztőenzimek</a:t>
            </a:r>
          </a:p>
          <a:p>
            <a:pPr>
              <a:defRPr/>
            </a:pPr>
            <a:r>
              <a:rPr lang="hu-HU" sz="2400" dirty="0"/>
              <a:t>emésztőenzimek: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100" dirty="0"/>
              <a:t>Amiláz: (a nyálban is előfordul) a keményítőt és a glikogént bontja maltózig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100" dirty="0"/>
              <a:t>Tripszin (és a </a:t>
            </a:r>
            <a:r>
              <a:rPr lang="hu-HU" sz="2100" dirty="0" err="1"/>
              <a:t>kimotripszin</a:t>
            </a:r>
            <a:r>
              <a:rPr lang="hu-HU" sz="2100" dirty="0"/>
              <a:t>): a fehérjét tovább bontja </a:t>
            </a:r>
            <a:r>
              <a:rPr lang="hu-HU" sz="2100" dirty="0" err="1"/>
              <a:t>peptidekre</a:t>
            </a:r>
            <a:endParaRPr lang="hu-HU" sz="21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100" dirty="0" err="1"/>
              <a:t>Lipáz</a:t>
            </a:r>
            <a:r>
              <a:rPr lang="hu-HU" sz="2100" dirty="0"/>
              <a:t>: a zsírcsepp neutrális zsír molekuláit zsírsavakra és </a:t>
            </a:r>
            <a:r>
              <a:rPr lang="hu-HU" sz="2100" dirty="0" err="1"/>
              <a:t>monogliceridekre</a:t>
            </a:r>
            <a:endParaRPr lang="hu-HU" sz="21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100" dirty="0" err="1"/>
              <a:t>Nukleázok</a:t>
            </a:r>
            <a:r>
              <a:rPr lang="hu-HU" sz="2100" dirty="0"/>
              <a:t>: a DNS- t és az RNS- t bontják </a:t>
            </a:r>
            <a:r>
              <a:rPr lang="hu-HU" sz="2100" dirty="0" err="1"/>
              <a:t>nukleotidokra</a:t>
            </a:r>
            <a:r>
              <a:rPr lang="hu-HU" sz="21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24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7353"/>
            <a:ext cx="4606326" cy="53308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A. HATÁSA</a:t>
            </a:r>
          </a:p>
          <a:p>
            <a:r>
              <a:rPr lang="hu-HU" dirty="0"/>
              <a:t>Egyetlen hormon, ami vércukor-csökkentő:</a:t>
            </a:r>
          </a:p>
          <a:p>
            <a:pPr lvl="1">
              <a:defRPr/>
            </a:pPr>
            <a:r>
              <a:rPr lang="hu-HU" dirty="0"/>
              <a:t>serkenti a </a:t>
            </a:r>
            <a:r>
              <a:rPr lang="hu-HU" dirty="0" smtClean="0"/>
              <a:t>sejtek (vázizom, máj és zsírszövet) </a:t>
            </a:r>
            <a:r>
              <a:rPr lang="hu-HU" dirty="0"/>
              <a:t>glükózfelvételét (sejtbiológia: inzulin-receptor, cukorfelvétel) és lebontását (biológiai oxidáció)</a:t>
            </a:r>
          </a:p>
          <a:p>
            <a:pPr lvl="1"/>
            <a:r>
              <a:rPr lang="hu-HU" dirty="0"/>
              <a:t>serkenti a glükóz raktározását (glikogén vagy zsír formájában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Vázizmokban serkenti az aminosav felvételt és izomfehérjék szintézisét</a:t>
            </a:r>
          </a:p>
          <a:p>
            <a:r>
              <a:rPr lang="hu-HU" dirty="0" smtClean="0"/>
              <a:t>Termelődésének ingere a magas vércukorszint (ha nincs inzulin, akkor megmarad a vérben a sok cukor </a:t>
            </a:r>
            <a:r>
              <a:rPr lang="hu-HU" dirty="0" smtClean="0">
                <a:sym typeface="Wingdings" panose="05000000000000000000" pitchFamily="2" charset="2"/>
              </a:rPr>
              <a:t> ozmotikusan aktív  sejtek vizet vesztenek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 rotWithShape="1">
          <a:blip r:embed="rId2"/>
          <a:srcRect l="38390" t="17069" r="7157" b="11695"/>
          <a:stretch/>
        </p:blipFill>
        <p:spPr bwMode="auto">
          <a:xfrm>
            <a:off x="4499992" y="0"/>
            <a:ext cx="4644009" cy="335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F2AFFA4-1D75-43FB-807B-D318B1A15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6" y="3812781"/>
            <a:ext cx="4537674" cy="264886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276583"/>
            <a:ext cx="2868930" cy="802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000" b="1" dirty="0">
                <a:solidFill>
                  <a:schemeClr val="tx2">
                    <a:satMod val="200000"/>
                  </a:schemeClr>
                </a:solidFill>
              </a:rPr>
              <a:t>2. Inzulin</a:t>
            </a:r>
          </a:p>
        </p:txBody>
      </p:sp>
    </p:spTree>
    <p:extLst>
      <p:ext uri="{BB962C8B-B14F-4D97-AF65-F5344CB8AC3E}">
        <p14:creationId xmlns:p14="http://schemas.microsoft.com/office/powerpoint/2010/main" val="5902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376" y="404664"/>
            <a:ext cx="6730911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B. HIÁNYA: </a:t>
            </a:r>
            <a:r>
              <a:rPr lang="hu-HU" dirty="0" smtClean="0"/>
              <a:t>cukorbetegség: </a:t>
            </a:r>
            <a:r>
              <a:rPr lang="hu-HU" dirty="0" smtClean="0">
                <a:hlinkClick r:id="rId3"/>
              </a:rPr>
              <a:t>https://youtu.be/KVaMkv7DJ84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Típusai:</a:t>
            </a:r>
          </a:p>
          <a:p>
            <a:pPr lvl="1">
              <a:defRPr/>
            </a:pPr>
            <a:r>
              <a:rPr lang="hu-HU" sz="2400" dirty="0"/>
              <a:t>1. típusú cukorbetegség</a:t>
            </a:r>
          </a:p>
          <a:p>
            <a:pPr lvl="2">
              <a:defRPr/>
            </a:pPr>
            <a:r>
              <a:rPr lang="hu-HU" dirty="0"/>
              <a:t>gyorsan alakul ki, fiatal korban, nem megelőzhető</a:t>
            </a:r>
          </a:p>
          <a:p>
            <a:pPr lvl="2">
              <a:defRPr/>
            </a:pPr>
            <a:r>
              <a:rPr lang="hu-HU" dirty="0"/>
              <a:t>Betegek 1/10-e</a:t>
            </a:r>
          </a:p>
          <a:p>
            <a:pPr lvl="2">
              <a:defRPr/>
            </a:pPr>
            <a:r>
              <a:rPr lang="hu-HU" dirty="0"/>
              <a:t>Oka: a hasnyálmirigy inzulintermelő sejtjei elpusztulnak, az inzulintermelés teljesen leáll, </a:t>
            </a:r>
            <a:r>
              <a:rPr lang="hu-HU" b="1" dirty="0"/>
              <a:t>nincs inzulin</a:t>
            </a:r>
          </a:p>
          <a:p>
            <a:pPr lvl="1">
              <a:defRPr/>
            </a:pPr>
            <a:r>
              <a:rPr lang="hu-HU" sz="2400" dirty="0"/>
              <a:t>2. típusú cukorbetegség </a:t>
            </a:r>
          </a:p>
          <a:p>
            <a:pPr lvl="2">
              <a:defRPr/>
            </a:pPr>
            <a:r>
              <a:rPr lang="hu-HU" dirty="0"/>
              <a:t>fokozatosan alakul ki, idős korban, illetve elhízás következtében</a:t>
            </a:r>
          </a:p>
          <a:p>
            <a:pPr lvl="2">
              <a:defRPr/>
            </a:pPr>
            <a:r>
              <a:rPr lang="hu-HU" dirty="0"/>
              <a:t>Betegek többsége ilyen</a:t>
            </a:r>
          </a:p>
          <a:p>
            <a:pPr lvl="2">
              <a:defRPr/>
            </a:pPr>
            <a:r>
              <a:rPr lang="hu-HU" dirty="0"/>
              <a:t>Oka: nem elegendő inzulin termelődik, vagy az inzulin-receptorok nem megfelelően működnek, ill. számuk csökken</a:t>
            </a:r>
          </a:p>
          <a:p>
            <a:pPr>
              <a:defRPr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http://image.otszonline.hu/284x299/189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388"/>
            <a:ext cx="2057028" cy="16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edicaldiag.hu/img/diabetologi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4" y="3429000"/>
            <a:ext cx="4553747" cy="25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032448"/>
          </a:xfrm>
        </p:spPr>
        <p:txBody>
          <a:bodyPr>
            <a:normAutofit lnSpcReduction="10000"/>
          </a:bodyPr>
          <a:lstStyle/>
          <a:p>
            <a:r>
              <a:rPr lang="hu-HU" sz="1950" dirty="0"/>
              <a:t>Tünet: </a:t>
            </a:r>
          </a:p>
          <a:p>
            <a:pPr lvl="1">
              <a:defRPr/>
            </a:pPr>
            <a:r>
              <a:rPr lang="hu-HU" sz="1800" dirty="0"/>
              <a:t>Magas vércukorszint (nincs éhségérzet, ezért fogyás)</a:t>
            </a:r>
          </a:p>
          <a:p>
            <a:pPr lvl="1">
              <a:defRPr/>
            </a:pPr>
            <a:r>
              <a:rPr lang="hu-HU" sz="1800" dirty="0"/>
              <a:t>Gyakori szomjúságérzés (szájszárazság), mert a vérnek nagy az ozmotikus nyomása  a magas vércukorszint miatt</a:t>
            </a:r>
          </a:p>
          <a:p>
            <a:pPr lvl="1">
              <a:defRPr/>
            </a:pPr>
            <a:r>
              <a:rPr lang="hu-HU" sz="1800" dirty="0"/>
              <a:t>Gyakori vizeletürítés a fokozott folyadékfelvételből adódóan (sok, cukros: vesét terheli</a:t>
            </a:r>
            <a:r>
              <a:rPr lang="hu-HU" sz="1800" dirty="0">
                <a:sym typeface="Wingdings" panose="05000000000000000000" pitchFamily="2" charset="2"/>
              </a:rPr>
              <a:t> vesekárosodás</a:t>
            </a:r>
            <a:r>
              <a:rPr lang="hu-HU" sz="1800" dirty="0"/>
              <a:t>, bőr száraz lesz)</a:t>
            </a:r>
          </a:p>
          <a:p>
            <a:pPr lvl="1"/>
            <a:r>
              <a:rPr lang="hu-HU" sz="1800" dirty="0"/>
              <a:t>Acetonos lehelet: mert a sejtek cukor hiányában a zsírokat bontják </a:t>
            </a:r>
            <a:r>
              <a:rPr lang="hu-HU" sz="1800" dirty="0" smtClean="0"/>
              <a:t>le (savas kémhatású anyagcseretermékek: ketontestek</a:t>
            </a:r>
            <a:r>
              <a:rPr lang="hu-HU" sz="1800" dirty="0"/>
              <a:t> </a:t>
            </a:r>
            <a:r>
              <a:rPr lang="hu-HU" sz="1800" dirty="0" smtClean="0"/>
              <a:t>képződnek (aceton, ecetsav) &gt; pH csökken &gt; Vér </a:t>
            </a:r>
            <a:r>
              <a:rPr lang="hu-HU" sz="1800" dirty="0"/>
              <a:t>kémhatása savas </a:t>
            </a:r>
            <a:r>
              <a:rPr lang="hu-HU" sz="1800" dirty="0" smtClean="0"/>
              <a:t>lesz</a:t>
            </a:r>
          </a:p>
          <a:p>
            <a:pPr lvl="1"/>
            <a:r>
              <a:rPr lang="hu-HU" sz="1800" dirty="0"/>
              <a:t>Lassú sebgyógyulás, amputálás</a:t>
            </a:r>
          </a:p>
          <a:p>
            <a:pPr lvl="1"/>
            <a:r>
              <a:rPr lang="hu-HU" sz="1800" dirty="0"/>
              <a:t>Látás károsodik</a:t>
            </a:r>
          </a:p>
          <a:p>
            <a:pPr lvl="1"/>
            <a:r>
              <a:rPr lang="hu-HU" sz="1800" dirty="0" smtClean="0"/>
              <a:t>Kóma</a:t>
            </a:r>
            <a:r>
              <a:rPr lang="hu-HU" sz="1800" dirty="0"/>
              <a:t>: az agy idegsejtjei sem jutnak glükózhoz</a:t>
            </a:r>
          </a:p>
          <a:p>
            <a:pPr lvl="1"/>
            <a:r>
              <a:rPr lang="hu-HU" sz="1800" dirty="0"/>
              <a:t>halál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5122" name="Picture 2" descr="http://cms.sulinet.hu/get/d/466265fa-62b6-4ca1-a833-4fafd66c4cfe/1/9/b/Normal/64.%20L%C3%81BSZ%C3%81RFEK%C3%89LY2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862"/>
            <a:ext cx="381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d8/41/0d/d8410d9d55c060afb2d6c9dd478d7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28913" cy="57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220072" y="836712"/>
            <a:ext cx="259228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 smtClean="0"/>
              <a:t>Hasonlítsd</a:t>
            </a:r>
            <a:r>
              <a:rPr lang="hu-HU" sz="2500" dirty="0" smtClean="0"/>
              <a:t> össze az ábra alapján az egészséges, az I-es és a II-es típusú diabétesz szervezetre jellemzőket!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39480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1136</Words>
  <Application>Microsoft Office PowerPoint</Application>
  <PresentationFormat>Diavetítés a képernyőre (4:3 oldalarány)</PresentationFormat>
  <Paragraphs>111</Paragraphs>
  <Slides>18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Lucida Grande</vt:lpstr>
      <vt:lpstr>Wingdings</vt:lpstr>
      <vt:lpstr>Office-téma</vt:lpstr>
      <vt:lpstr>1_Office-téma</vt:lpstr>
      <vt:lpstr>Document</vt:lpstr>
      <vt:lpstr>PowerPoint-bemutató</vt:lpstr>
      <vt:lpstr>Hasnyálmirigy</vt:lpstr>
      <vt:lpstr>PowerPoint-bemutató</vt:lpstr>
      <vt:lpstr>PowerPoint-bemutató</vt:lpstr>
      <vt:lpstr>Emésztésnél tanultuk a külső elválasztású rész feladatát!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Milyen hormonok szabályozzák a vércukorszintet?</vt:lpstr>
      <vt:lpstr>2012.Május iny emelt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Szabályozás</dc:title>
  <dc:creator>Böngyik_Edit</dc:creator>
  <cp:lastModifiedBy>Balázs Brigitta</cp:lastModifiedBy>
  <cp:revision>87</cp:revision>
  <dcterms:created xsi:type="dcterms:W3CDTF">2016-01-27T15:03:19Z</dcterms:created>
  <dcterms:modified xsi:type="dcterms:W3CDTF">2020-11-18T16:17:13Z</dcterms:modified>
</cp:coreProperties>
</file>