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90" r:id="rId4"/>
    <p:sldId id="262" r:id="rId5"/>
    <p:sldId id="291" r:id="rId6"/>
    <p:sldId id="292" r:id="rId7"/>
    <p:sldId id="293" r:id="rId8"/>
    <p:sldId id="294" r:id="rId9"/>
    <p:sldId id="295" r:id="rId10"/>
    <p:sldId id="258" r:id="rId11"/>
    <p:sldId id="260" r:id="rId12"/>
    <p:sldId id="296" r:id="rId13"/>
    <p:sldId id="259" r:id="rId14"/>
    <p:sldId id="261" r:id="rId15"/>
    <p:sldId id="264" r:id="rId16"/>
    <p:sldId id="265" r:id="rId17"/>
    <p:sldId id="266" r:id="rId18"/>
    <p:sldId id="268" r:id="rId19"/>
    <p:sldId id="270" r:id="rId20"/>
    <p:sldId id="297" r:id="rId21"/>
    <p:sldId id="272" r:id="rId22"/>
    <p:sldId id="271" r:id="rId23"/>
    <p:sldId id="273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047" autoAdjust="0"/>
  </p:normalViewPr>
  <p:slideViewPr>
    <p:cSldViewPr snapToGrid="0">
      <p:cViewPr varScale="1">
        <p:scale>
          <a:sx n="49" d="100"/>
          <a:sy n="49" d="100"/>
        </p:scale>
        <p:origin x="1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5BE64-F353-44DA-B0EA-EF546EBFFA8E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A74-BE96-46EC-835D-30746E63C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18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1998. Női ivari működések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8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293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824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109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16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88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2011.</a:t>
            </a:r>
            <a:r>
              <a:rPr lang="hu-HU" baseline="0" dirty="0" smtClean="0"/>
              <a:t> Októberi emelten megkérdezték, hogy a hasnyálmirigy paraszimpatikus beidegző rostjai honnan erednek! Ezt az ábrát nagyon tudni kell!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A2DF3-483B-47FC-9BA1-4A33FEE5C4AF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93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2012 május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205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2012. Közép, Különös fogyókúra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677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263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2015. Mirigyhatározó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47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2009. Közép! Női nemi ciklus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847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2015. Szabályozó vegyületek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011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2016. Terheléses vizsgálat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406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2017. Szégyen a futás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432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r>
              <a:rPr lang="hu-HU" baseline="0" dirty="0" smtClean="0"/>
              <a:t> D vitamin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95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2002. Ember szaporodása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22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2018. Női dolgok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66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2018. Női dolgok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61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1999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62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01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421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1A74-BE96-46EC-835D-30746E63CF5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13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13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19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49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E3B5-205A-4B0D-A58B-F777B6427B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7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21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56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3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15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15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59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26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70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0D05-FB23-4D5D-B949-A9B18843B34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1ACC-6180-4E80-BC56-FE473B67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5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apa\biologia_2014_junius\1994_2014_erettsegi_felveteli_feladatok\bio_02_f_05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Érettségi feladatok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58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1869" y="0"/>
            <a:ext cx="7886700" cy="1325563"/>
          </a:xfrm>
        </p:spPr>
        <p:txBody>
          <a:bodyPr/>
          <a:lstStyle/>
          <a:p>
            <a:r>
              <a:rPr lang="hu-HU" dirty="0" smtClean="0"/>
              <a:t>Hormonális szabályozás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199" y="1172482"/>
            <a:ext cx="7886700" cy="4351338"/>
          </a:xfrm>
        </p:spPr>
        <p:txBody>
          <a:bodyPr/>
          <a:lstStyle/>
          <a:p>
            <a:r>
              <a:rPr lang="hu-HU" dirty="0"/>
              <a:t>Az alábbi ábra egyik belső elválasztású mirigyünk hormontermelésének szabályozását szemlélteti. A nagybetűk szerveket, illetve szervrészleteket, a számok hormonokat </a:t>
            </a:r>
            <a:r>
              <a:rPr lang="hu-HU" dirty="0" smtClean="0"/>
              <a:t>jelölnek. </a:t>
            </a:r>
            <a:r>
              <a:rPr lang="hu-HU" dirty="0"/>
              <a:t>A 3. számú hormon </a:t>
            </a:r>
            <a:r>
              <a:rPr lang="hu-HU" dirty="0" err="1"/>
              <a:t>jódtartalmú</a:t>
            </a:r>
            <a:r>
              <a:rPr lang="hu-HU" dirty="0"/>
              <a:t> vegyület.</a:t>
            </a:r>
          </a:p>
        </p:txBody>
      </p:sp>
      <p:pic>
        <p:nvPicPr>
          <p:cNvPr id="2050" name="Picture 2" descr="bio99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6" y="3348151"/>
            <a:ext cx="6845928" cy="141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1869" y="4660878"/>
            <a:ext cx="76947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Nevezze meg, milyen szerveket (szervrészleteket) jelölnek a betűk!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Milyen sejtek termelik az A-val jelölt területen az 1. számú hormont?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A B-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vel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jelölt terület melyik részén képződik a 2. számú hormon?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Pontosan hogyan hat C működésére a 2. számú hormon?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Egy kísérleti állat vérébe a normálisnál nagyobb mennyiségben adagolják a 3. számú hormont.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Hogyan alakul ennek hatására a kísérleti állat oxigénfogyasztása és testsúlya?</a:t>
            </a:r>
            <a:b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Válaszát egy mondatban indokolja!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Hogyan alakul ennek hatására a 2. számú hormon szintje a vérben?</a:t>
            </a:r>
            <a:b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Válaszát egy mondatban indokolja!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9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016" y="325938"/>
            <a:ext cx="7886700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Kiválasztószervek Veseműködés szabályozása</a:t>
            </a:r>
            <a:endParaRPr lang="hu-HU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56" y="1651501"/>
            <a:ext cx="8168630" cy="49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Kiválasztószervek Veseműködés szabályozása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517138" y="1690689"/>
          <a:ext cx="7886700" cy="480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92290109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204051936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3875992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Aldoszteron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Vazopresszin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15941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Milyen hormon?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szteroid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peptid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22141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Hol termelődik?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MVK külső rétege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Hipotalamusz</a:t>
                      </a:r>
                      <a:r>
                        <a:rPr lang="hu-HU" sz="1400" dirty="0" smtClean="0"/>
                        <a:t>, hipofízis hátsó lebenye tárolja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051221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Hatása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Na (közvetve víz) visszaszívást fokozza, K és </a:t>
                      </a:r>
                      <a:r>
                        <a:rPr lang="hu-HU" sz="1400" dirty="0" err="1" smtClean="0"/>
                        <a:t>oxónium</a:t>
                      </a:r>
                      <a:r>
                        <a:rPr lang="hu-HU" sz="1400" dirty="0" smtClean="0"/>
                        <a:t> ürítést segíti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Fokozza a víz visszaszívást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78459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Célsejtjei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elvezetőcsatorna végén és gyűjtőcsatornában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elvezetőcsatorna és gyűjtőcsatorna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85486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Milyen lesz a vizelet?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Kevés, híg, savas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Kevés, tömény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10759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Hatása a vérnyomásra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Emeli, mert növeli a vértérfogatot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141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Termelődését mi szabályozza?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vér alacsony Na és magas K koncentrációja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nő a testfolyadékok ozmotikus koncentrációja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08091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Milyen élettani</a:t>
                      </a:r>
                      <a:r>
                        <a:rPr lang="hu-HU" sz="1400" baseline="0" dirty="0" smtClean="0"/>
                        <a:t> helyzetben indul meg a termelődése?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Sómentes diétát tartunk,</a:t>
                      </a:r>
                      <a:r>
                        <a:rPr lang="hu-HU" sz="1400" baseline="0" dirty="0" smtClean="0"/>
                        <a:t> túl sok K-</a:t>
                      </a:r>
                      <a:r>
                        <a:rPr lang="hu-HU" sz="1400" baseline="0" dirty="0" err="1" smtClean="0"/>
                        <a:t>ot</a:t>
                      </a:r>
                      <a:r>
                        <a:rPr lang="hu-HU" sz="1400" baseline="0" dirty="0" smtClean="0"/>
                        <a:t> viszünk be (sok paradicsomot eszünk)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sok vizet veszítünk verejtékkel, hányással, hasmenéssel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148047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Hiánya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Sok vizelet, benne sok Na </a:t>
                      </a:r>
                      <a:r>
                        <a:rPr lang="hu-HU" sz="1400" dirty="0" smtClean="0">
                          <a:sym typeface="Wingdings" panose="05000000000000000000" pitchFamily="2" charset="2"/>
                        </a:rPr>
                        <a:t> csökkenő vérnyomás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15-20 l vizelet, híg, sokat iszik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31944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746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8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6213" y="0"/>
            <a:ext cx="7886700" cy="1325563"/>
          </a:xfrm>
        </p:spPr>
        <p:txBody>
          <a:bodyPr/>
          <a:lstStyle/>
          <a:p>
            <a:r>
              <a:rPr lang="hu-HU" dirty="0" smtClean="0"/>
              <a:t>2001. Jódforgalom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9196"/>
          <a:stretch/>
        </p:blipFill>
        <p:spPr bwMode="auto">
          <a:xfrm>
            <a:off x="561398" y="873134"/>
            <a:ext cx="8021204" cy="58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4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753" y="-60536"/>
            <a:ext cx="7886700" cy="1325563"/>
          </a:xfrm>
        </p:spPr>
        <p:txBody>
          <a:bodyPr/>
          <a:lstStyle/>
          <a:p>
            <a:r>
              <a:rPr lang="hu-HU" dirty="0" smtClean="0"/>
              <a:t>Szabályozás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687" y="1082147"/>
            <a:ext cx="5307273" cy="31596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1.</a:t>
            </a:r>
            <a:r>
              <a:rPr lang="hu-HU" dirty="0"/>
              <a:t> Röviden fogalmazza meg, definiálja, mit jelent a következő kifejezés: </a:t>
            </a:r>
            <a:r>
              <a:rPr lang="hu-HU" dirty="0" err="1"/>
              <a:t>neuroszekréciós</a:t>
            </a:r>
            <a:r>
              <a:rPr lang="hu-HU" dirty="0"/>
              <a:t> sejt!</a:t>
            </a:r>
            <a:br>
              <a:rPr lang="hu-HU" dirty="0"/>
            </a:br>
            <a:r>
              <a:rPr lang="hu-HU" b="1" dirty="0"/>
              <a:t>2.</a:t>
            </a:r>
            <a:r>
              <a:rPr lang="hu-HU" dirty="0"/>
              <a:t> Melyik szervet alkotják a C és a D jelű részek?</a:t>
            </a:r>
            <a:br>
              <a:rPr lang="hu-HU" dirty="0"/>
            </a:br>
            <a:r>
              <a:rPr lang="hu-HU" b="1" dirty="0"/>
              <a:t>3.</a:t>
            </a:r>
            <a:r>
              <a:rPr lang="hu-HU" dirty="0"/>
              <a:t> Mi a C jelű részlet neve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4</a:t>
            </a:r>
            <a:r>
              <a:rPr lang="hu-HU" dirty="0" smtClean="0"/>
              <a:t>. a </a:t>
            </a:r>
            <a:r>
              <a:rPr lang="hu-HU" dirty="0" err="1"/>
              <a:t>talamuszban</a:t>
            </a:r>
            <a:r>
              <a:rPr lang="hu-HU" dirty="0"/>
              <a:t> található</a:t>
            </a:r>
            <a:br>
              <a:rPr lang="hu-HU" dirty="0"/>
            </a:br>
            <a:r>
              <a:rPr lang="hu-HU" b="1" dirty="0"/>
              <a:t>5.</a:t>
            </a:r>
            <a:r>
              <a:rPr lang="hu-HU" dirty="0"/>
              <a:t> más hormon képződésére ható hormont termel</a:t>
            </a:r>
            <a:br>
              <a:rPr lang="hu-HU" dirty="0"/>
            </a:br>
            <a:r>
              <a:rPr lang="hu-HU" b="1" dirty="0"/>
              <a:t>6.</a:t>
            </a:r>
            <a:r>
              <a:rPr lang="hu-HU" dirty="0"/>
              <a:t> egyes sejtjei a vérplazma ozmotikus koncentrációjának növekedésekor fokozzák hormontermelésüket</a:t>
            </a:r>
            <a:br>
              <a:rPr lang="hu-HU" dirty="0"/>
            </a:br>
            <a:r>
              <a:rPr lang="hu-HU" b="1" dirty="0"/>
              <a:t>7.</a:t>
            </a:r>
            <a:r>
              <a:rPr lang="hu-HU" dirty="0"/>
              <a:t> az idegrendszer befolyásolja a működését</a:t>
            </a:r>
          </a:p>
        </p:txBody>
      </p:sp>
      <p:pic>
        <p:nvPicPr>
          <p:cNvPr id="4098" name="Picture 2" descr="D:\apa\biologia_2014_junius\1994_2014_erettsegi_felveteli_feladatok\bio_02_f_05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71" y="0"/>
            <a:ext cx="3468029" cy="44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694"/>
              </p:ext>
            </p:extLst>
          </p:nvPr>
        </p:nvGraphicFramePr>
        <p:xfrm>
          <a:off x="490636" y="4583879"/>
          <a:ext cx="8321596" cy="1799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0399">
                  <a:extLst>
                    <a:ext uri="{9D8B030D-6E8A-4147-A177-3AD203B41FA5}">
                      <a16:colId xmlns:a16="http://schemas.microsoft.com/office/drawing/2014/main" val="4204010440"/>
                    </a:ext>
                  </a:extLst>
                </a:gridCol>
                <a:gridCol w="2080399">
                  <a:extLst>
                    <a:ext uri="{9D8B030D-6E8A-4147-A177-3AD203B41FA5}">
                      <a16:colId xmlns:a16="http://schemas.microsoft.com/office/drawing/2014/main" val="2265666599"/>
                    </a:ext>
                  </a:extLst>
                </a:gridCol>
                <a:gridCol w="2080399">
                  <a:extLst>
                    <a:ext uri="{9D8B030D-6E8A-4147-A177-3AD203B41FA5}">
                      <a16:colId xmlns:a16="http://schemas.microsoft.com/office/drawing/2014/main" val="1492917110"/>
                    </a:ext>
                  </a:extLst>
                </a:gridCol>
                <a:gridCol w="2080399">
                  <a:extLst>
                    <a:ext uri="{9D8B030D-6E8A-4147-A177-3AD203B41FA5}">
                      <a16:colId xmlns:a16="http://schemas.microsoft.com/office/drawing/2014/main" val="3064763110"/>
                    </a:ext>
                  </a:extLst>
                </a:gridCol>
              </a:tblGrid>
              <a:tr h="719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A hormon felszabadulásának helye 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A hormon neve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Melyik ivarszervre </a:t>
                      </a:r>
                      <a:br>
                        <a:rPr lang="hu-HU" sz="1600" b="1" dirty="0">
                          <a:effectLst/>
                        </a:rPr>
                      </a:br>
                      <a:r>
                        <a:rPr lang="hu-HU" sz="1600" b="1" dirty="0">
                          <a:effectLst/>
                        </a:rPr>
                        <a:t>hat a hormon?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A hormon hatása az ivarszerv működésére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7176686"/>
                  </a:ext>
                </a:extLst>
              </a:tr>
              <a:tr h="3599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C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8.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9.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ovulációt idéz elő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6424281"/>
                  </a:ext>
                </a:extLst>
              </a:tr>
              <a:tr h="3599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10.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9.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-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1175444"/>
                  </a:ext>
                </a:extLst>
              </a:tr>
              <a:tr h="359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D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11.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12.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13.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838293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193753" y="3660549"/>
            <a:ext cx="605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Az alábbi táblázat a </a:t>
            </a:r>
            <a:r>
              <a:rPr lang="hu-H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hu-H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és a </a:t>
            </a:r>
            <a:r>
              <a:rPr lang="hu-H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hu-H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jelű részben felszabaduló egyes hormonokra vonatkozik. A kérdéses hormonok egy ember </a:t>
            </a:r>
            <a:r>
              <a:rPr lang="hu-H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ivarszerveire</a:t>
            </a:r>
            <a:r>
              <a:rPr lang="hu-H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hatnak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15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3126"/>
            <a:ext cx="7886700" cy="720441"/>
          </a:xfrm>
        </p:spPr>
        <p:txBody>
          <a:bodyPr>
            <a:normAutofit/>
          </a:bodyPr>
          <a:lstStyle/>
          <a:p>
            <a:r>
              <a:rPr lang="hu-HU" sz="3900" dirty="0" smtClean="0"/>
              <a:t>Vércukorszint</a:t>
            </a:r>
            <a:endParaRPr lang="hu-HU" sz="3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6775" y="2341755"/>
            <a:ext cx="7886700" cy="3835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Melyik görbe az egészségesé? </a:t>
            </a:r>
            <a:endParaRPr lang="hu-H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r="677" b="67479"/>
          <a:stretch/>
        </p:blipFill>
        <p:spPr bwMode="auto">
          <a:xfrm>
            <a:off x="249828" y="568342"/>
            <a:ext cx="8020594" cy="17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2"/>
          <a:stretch>
            <a:fillRect/>
          </a:stretch>
        </p:blipFill>
        <p:spPr bwMode="auto">
          <a:xfrm>
            <a:off x="117862" y="2664823"/>
            <a:ext cx="6659646" cy="40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12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Hormonok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7" r="222"/>
          <a:stretch/>
        </p:blipFill>
        <p:spPr bwMode="auto">
          <a:xfrm>
            <a:off x="2526525" y="1395102"/>
            <a:ext cx="6126821" cy="52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136" y="0"/>
            <a:ext cx="7886700" cy="1325563"/>
          </a:xfrm>
        </p:spPr>
        <p:txBody>
          <a:bodyPr/>
          <a:lstStyle/>
          <a:p>
            <a:r>
              <a:rPr lang="hu-HU" dirty="0" smtClean="0"/>
              <a:t>Vércukorszint </a:t>
            </a:r>
            <a:r>
              <a:rPr lang="hu-HU" dirty="0" smtClean="0"/>
              <a:t>változásai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" r="436" b="42864"/>
          <a:stretch/>
        </p:blipFill>
        <p:spPr bwMode="auto">
          <a:xfrm>
            <a:off x="628650" y="982940"/>
            <a:ext cx="7968344" cy="58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23385"/>
            <a:ext cx="4661210" cy="5853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2. Mennyi </a:t>
            </a:r>
            <a:r>
              <a:rPr lang="hu-HU" sz="1800" dirty="0" err="1" smtClean="0"/>
              <a:t>glü</a:t>
            </a:r>
            <a:r>
              <a:rPr lang="hu-HU" sz="1800" dirty="0" smtClean="0"/>
              <a:t> volt a vérben összesen a kísérlet előtt?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3. Hány g </a:t>
            </a:r>
            <a:r>
              <a:rPr lang="hu-HU" sz="1800" dirty="0" err="1" smtClean="0"/>
              <a:t>glü</a:t>
            </a:r>
            <a:r>
              <a:rPr lang="hu-HU" sz="1800" dirty="0" smtClean="0"/>
              <a:t> adtak be </a:t>
            </a:r>
            <a:r>
              <a:rPr lang="hu-HU" sz="1800" dirty="0" err="1" smtClean="0"/>
              <a:t>intavénásan</a:t>
            </a:r>
            <a:r>
              <a:rPr lang="hu-HU" sz="1800" dirty="0" smtClean="0"/>
              <a:t>?</a:t>
            </a:r>
            <a:endParaRPr lang="hu-HU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1" t="3755" r="436" b="42864"/>
          <a:stretch/>
        </p:blipFill>
        <p:spPr bwMode="auto">
          <a:xfrm>
            <a:off x="4754879" y="0"/>
            <a:ext cx="4389121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90"/>
          <a:stretch>
            <a:fillRect/>
          </a:stretch>
        </p:blipFill>
        <p:spPr bwMode="auto">
          <a:xfrm>
            <a:off x="0" y="4734737"/>
            <a:ext cx="5185317" cy="4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5" b="73503"/>
          <a:stretch>
            <a:fillRect/>
          </a:stretch>
        </p:blipFill>
        <p:spPr bwMode="auto">
          <a:xfrm>
            <a:off x="0" y="5175784"/>
            <a:ext cx="5551230" cy="7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2" b="49283"/>
          <a:stretch>
            <a:fillRect/>
          </a:stretch>
        </p:blipFill>
        <p:spPr bwMode="auto">
          <a:xfrm>
            <a:off x="3612994" y="5739752"/>
            <a:ext cx="5531005" cy="105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3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982"/>
            <a:ext cx="2520176" cy="1325563"/>
          </a:xfrm>
        </p:spPr>
        <p:txBody>
          <a:bodyPr>
            <a:normAutofit/>
          </a:bodyPr>
          <a:lstStyle/>
          <a:p>
            <a:r>
              <a:rPr lang="hu-HU" sz="3500" dirty="0" err="1" smtClean="0"/>
              <a:t>Kálcium</a:t>
            </a:r>
            <a:r>
              <a:rPr lang="hu-HU" sz="3500" dirty="0" smtClean="0"/>
              <a:t> </a:t>
            </a:r>
            <a:r>
              <a:rPr lang="hu-HU" sz="3500" dirty="0" smtClean="0"/>
              <a:t>anyagcsere</a:t>
            </a:r>
            <a:endParaRPr lang="hu-HU" sz="3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4890" r="-1" b="12936"/>
          <a:stretch/>
        </p:blipFill>
        <p:spPr bwMode="auto">
          <a:xfrm>
            <a:off x="2181497" y="231902"/>
            <a:ext cx="6962503" cy="630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1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078" y="260315"/>
            <a:ext cx="8841922" cy="3406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i="1" dirty="0" smtClean="0"/>
              <a:t>Ivari működések</a:t>
            </a:r>
          </a:p>
          <a:p>
            <a:pPr marL="0" indent="0">
              <a:buNone/>
            </a:pPr>
            <a:r>
              <a:rPr lang="hu-HU" i="1" dirty="0" smtClean="0"/>
              <a:t>Az </a:t>
            </a:r>
            <a:r>
              <a:rPr lang="hu-HU" i="1" dirty="0"/>
              <a:t>alábbi két rajz egy felnőtt nő petefészkének állapotait ábrázolja.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/>
              <a:t>1. Melyik hormon hatására zajlik le az I. rajzon látható folyamat? </a:t>
            </a:r>
            <a:br>
              <a:rPr lang="hu-HU" dirty="0"/>
            </a:br>
            <a:r>
              <a:rPr lang="hu-HU" dirty="0"/>
              <a:t>    Pontosan hol termelődik ez a hormon? </a:t>
            </a:r>
            <a:br>
              <a:rPr lang="hu-HU" dirty="0"/>
            </a:br>
            <a:r>
              <a:rPr lang="hu-HU" dirty="0"/>
              <a:t>2. Mi a B jelű képződmény neve? Milyen hormont termel?</a:t>
            </a:r>
            <a:br>
              <a:rPr lang="hu-HU" dirty="0"/>
            </a:br>
            <a:r>
              <a:rPr lang="hu-HU" dirty="0"/>
              <a:t>    E hormon hatásai közül legalább kettőt írjon le! </a:t>
            </a:r>
            <a:br>
              <a:rPr lang="hu-HU" dirty="0"/>
            </a:br>
            <a:r>
              <a:rPr lang="hu-HU" dirty="0"/>
              <a:t>3. Melyik hormon hatása idézi elő a C eseményt? </a:t>
            </a:r>
            <a:br>
              <a:rPr lang="hu-HU" dirty="0"/>
            </a:br>
            <a:r>
              <a:rPr lang="hu-HU" dirty="0"/>
              <a:t>4. Az E jelzésű állapotban (és ezt követően) mi történik a nő méhében? </a:t>
            </a:r>
            <a:br>
              <a:rPr lang="hu-HU" dirty="0"/>
            </a:br>
            <a:r>
              <a:rPr lang="hu-HU" dirty="0"/>
              <a:t>5. Ha megtermékenyítés következik be, melyik betűvel jelzett állapot állandósul? 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9" name="Picture 5" descr="bio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75" y="3418940"/>
            <a:ext cx="6959525" cy="288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1038" y="3562574"/>
            <a:ext cx="189983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A D jelzésű rész hormonja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neutrális zsír </a:t>
            </a:r>
            <a:b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b. aminosav </a:t>
            </a:r>
            <a:b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lipid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peptid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e. egyik sem a fentiek közül.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4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11871" r="-1"/>
          <a:stretch/>
        </p:blipFill>
        <p:spPr bwMode="auto">
          <a:xfrm>
            <a:off x="544020" y="397557"/>
            <a:ext cx="8080866" cy="519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66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Szabályozás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151738"/>
              </p:ext>
            </p:extLst>
          </p:nvPr>
        </p:nvGraphicFramePr>
        <p:xfrm>
          <a:off x="0" y="860638"/>
          <a:ext cx="5609062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709">
                  <a:extLst>
                    <a:ext uri="{9D8B030D-6E8A-4147-A177-3AD203B41FA5}">
                      <a16:colId xmlns:a16="http://schemas.microsoft.com/office/drawing/2014/main" val="2492290109"/>
                    </a:ext>
                  </a:extLst>
                </a:gridCol>
                <a:gridCol w="1791034">
                  <a:extLst>
                    <a:ext uri="{9D8B030D-6E8A-4147-A177-3AD203B41FA5}">
                      <a16:colId xmlns:a16="http://schemas.microsoft.com/office/drawing/2014/main" val="2040519363"/>
                    </a:ext>
                  </a:extLst>
                </a:gridCol>
                <a:gridCol w="2424319">
                  <a:extLst>
                    <a:ext uri="{9D8B030D-6E8A-4147-A177-3AD203B41FA5}">
                      <a16:colId xmlns:a16="http://schemas.microsoft.com/office/drawing/2014/main" val="421458417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Aldoszteron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Vazopresszin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15941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Milyen hormon?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szteroid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peptid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22141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Hol termelődik?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MVK külső rétege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Hipotalamusz</a:t>
                      </a:r>
                      <a:r>
                        <a:rPr lang="hu-HU" sz="1400" dirty="0" smtClean="0"/>
                        <a:t>, hipofízis hátsó lebenye tárolja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051221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Hatása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Na (közvetve víz) visszaszívást fokozza, K és </a:t>
                      </a:r>
                      <a:r>
                        <a:rPr lang="hu-HU" sz="1400" dirty="0" err="1" smtClean="0"/>
                        <a:t>oxónium</a:t>
                      </a:r>
                      <a:r>
                        <a:rPr lang="hu-HU" sz="1400" dirty="0" smtClean="0"/>
                        <a:t> ürítést segíti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Fokozza a víz visszaszívást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78459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Célsejtjei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elvezetőcsatorna végén és gyűjtőcsatornában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elvezetőcsatorna és gyűjtőcsatorna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85486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Milyen lesz a vizelet?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Kevés, híg, savas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Kevés, tömény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10759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Hatása a vérnyomásra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Emeli, mert növeli a vértérfogatot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141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Termelődését mi szabályozza?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vér alacsony Na és magas K koncentrációja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nő a testfolyadékok ozmotikus koncentrációja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08091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Milyen élettani</a:t>
                      </a:r>
                      <a:r>
                        <a:rPr lang="hu-HU" sz="1400" baseline="0" dirty="0" smtClean="0"/>
                        <a:t> helyzetben indul meg a termelődése?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Sómentes diétát tartunk,</a:t>
                      </a:r>
                      <a:r>
                        <a:rPr lang="hu-HU" sz="1400" baseline="0" dirty="0" smtClean="0"/>
                        <a:t> túl sok K-</a:t>
                      </a:r>
                      <a:r>
                        <a:rPr lang="hu-HU" sz="1400" baseline="0" dirty="0" err="1" smtClean="0"/>
                        <a:t>ot</a:t>
                      </a:r>
                      <a:r>
                        <a:rPr lang="hu-HU" sz="1400" baseline="0" dirty="0" smtClean="0"/>
                        <a:t> viszünk be (sok paradicsomot eszünk)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sok vizet veszítünk verejtékkel, hányással, hasmenéssel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148047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Hiánya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Sok vizelet, benne sok Na </a:t>
                      </a:r>
                      <a:r>
                        <a:rPr lang="hu-HU" sz="1400" dirty="0" smtClean="0">
                          <a:sym typeface="Wingdings" panose="05000000000000000000" pitchFamily="2" charset="2"/>
                        </a:rPr>
                        <a:t> csökkenő vérnyomás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15-20 l vizelet, híg, sokat iszik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3194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168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24728" r="1"/>
          <a:stretch/>
        </p:blipFill>
        <p:spPr bwMode="auto">
          <a:xfrm>
            <a:off x="2703815" y="-1"/>
            <a:ext cx="6440185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2730136" cy="2149434"/>
          </a:xfrm>
        </p:spPr>
        <p:txBody>
          <a:bodyPr>
            <a:normAutofit/>
          </a:bodyPr>
          <a:lstStyle/>
          <a:p>
            <a:r>
              <a:rPr lang="hu-HU" sz="3500" dirty="0" smtClean="0"/>
              <a:t>Egészséges </a:t>
            </a:r>
            <a:r>
              <a:rPr lang="hu-HU" sz="3500" dirty="0" smtClean="0"/>
              <a:t>és beteg hasnyálmirigy</a:t>
            </a:r>
            <a:endParaRPr lang="hu-HU" sz="3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8316" r="10299" b="86261"/>
          <a:stretch/>
        </p:blipFill>
        <p:spPr bwMode="auto">
          <a:xfrm>
            <a:off x="3299835" y="6305796"/>
            <a:ext cx="5486400" cy="4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0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7748"/>
            <a:ext cx="7848600" cy="6727825"/>
          </a:xfrm>
          <a:noFill/>
        </p:spPr>
      </p:pic>
      <p:sp>
        <p:nvSpPr>
          <p:cNvPr id="2" name="Szövegdoboz 1"/>
          <p:cNvSpPr txBox="1"/>
          <p:nvPr/>
        </p:nvSpPr>
        <p:spPr>
          <a:xfrm>
            <a:off x="620873" y="2617683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00B0F0"/>
                </a:solidFill>
              </a:rPr>
              <a:t>Szimpatikus </a:t>
            </a:r>
            <a:r>
              <a:rPr lang="hu-HU" sz="1600" b="1" u="sng" dirty="0" smtClean="0">
                <a:solidFill>
                  <a:srgbClr val="00B0F0"/>
                </a:solidFill>
              </a:rPr>
              <a:t>mellkasi</a:t>
            </a:r>
            <a:r>
              <a:rPr lang="hu-HU" sz="1600" dirty="0" smtClean="0">
                <a:solidFill>
                  <a:srgbClr val="00B0F0"/>
                </a:solidFill>
              </a:rPr>
              <a:t> </a:t>
            </a:r>
            <a:r>
              <a:rPr lang="hu-HU" sz="1600" dirty="0" err="1" smtClean="0">
                <a:solidFill>
                  <a:srgbClr val="00B0F0"/>
                </a:solidFill>
              </a:rPr>
              <a:t>gv</a:t>
            </a:r>
            <a:r>
              <a:rPr lang="hu-HU" sz="1600" dirty="0" smtClean="0">
                <a:solidFill>
                  <a:srgbClr val="00B0F0"/>
                </a:solidFill>
              </a:rPr>
              <a:t>. idegek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4434647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00B0F0"/>
                </a:solidFill>
              </a:rPr>
              <a:t>Szimpatikus </a:t>
            </a:r>
            <a:r>
              <a:rPr lang="hu-HU" sz="1600" b="1" u="sng" dirty="0" smtClean="0">
                <a:solidFill>
                  <a:srgbClr val="00B0F0"/>
                </a:solidFill>
              </a:rPr>
              <a:t>ágyéki</a:t>
            </a:r>
            <a:r>
              <a:rPr lang="hu-HU" sz="1600" dirty="0" smtClean="0">
                <a:solidFill>
                  <a:srgbClr val="00B0F0"/>
                </a:solidFill>
              </a:rPr>
              <a:t> </a:t>
            </a:r>
            <a:r>
              <a:rPr lang="hu-HU" sz="1600" dirty="0" err="1" smtClean="0">
                <a:solidFill>
                  <a:srgbClr val="00B0F0"/>
                </a:solidFill>
              </a:rPr>
              <a:t>gv</a:t>
            </a:r>
            <a:r>
              <a:rPr lang="hu-HU" sz="1600" dirty="0" smtClean="0">
                <a:solidFill>
                  <a:srgbClr val="00B0F0"/>
                </a:solidFill>
              </a:rPr>
              <a:t>. idegek 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9187" y="682249"/>
            <a:ext cx="19945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Paraszimpatikus rostot tartalmazó agyidegek (</a:t>
            </a:r>
            <a:r>
              <a:rPr lang="hu-HU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agytörzs</a:t>
            </a:r>
            <a:r>
              <a:rPr lang="hu-H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III, VII, IX, X)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09733" y="5172301"/>
            <a:ext cx="16561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Paraszimpatikus rostot tartalmazó </a:t>
            </a:r>
            <a:r>
              <a:rPr lang="hu-HU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keresztcsonti </a:t>
            </a:r>
            <a:r>
              <a:rPr lang="hu-HU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gv</a:t>
            </a:r>
            <a:r>
              <a:rPr lang="hu-H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idegek</a:t>
            </a:r>
          </a:p>
          <a:p>
            <a:endParaRPr lang="hu-HU" dirty="0"/>
          </a:p>
        </p:txBody>
      </p:sp>
      <p:sp>
        <p:nvSpPr>
          <p:cNvPr id="3" name="Bal oldali kapcsos zárójel 2"/>
          <p:cNvSpPr/>
          <p:nvPr/>
        </p:nvSpPr>
        <p:spPr>
          <a:xfrm>
            <a:off x="1835696" y="980728"/>
            <a:ext cx="216024" cy="504056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 oldali kapcsos zárójel 7"/>
          <p:cNvSpPr/>
          <p:nvPr/>
        </p:nvSpPr>
        <p:spPr>
          <a:xfrm>
            <a:off x="1809234" y="1558026"/>
            <a:ext cx="170478" cy="2807077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 oldali kapcsos zárójel 8"/>
          <p:cNvSpPr/>
          <p:nvPr/>
        </p:nvSpPr>
        <p:spPr>
          <a:xfrm>
            <a:off x="1748344" y="4438344"/>
            <a:ext cx="231367" cy="718847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al oldali kapcsos zárójel 9"/>
          <p:cNvSpPr/>
          <p:nvPr/>
        </p:nvSpPr>
        <p:spPr>
          <a:xfrm>
            <a:off x="1786081" y="5298310"/>
            <a:ext cx="216024" cy="504056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 bwMode="auto">
          <a:xfrm>
            <a:off x="4160042" y="3621975"/>
            <a:ext cx="985652" cy="3800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Ellipszis 11"/>
          <p:cNvSpPr/>
          <p:nvPr/>
        </p:nvSpPr>
        <p:spPr bwMode="auto">
          <a:xfrm>
            <a:off x="2361052" y="837945"/>
            <a:ext cx="605943" cy="56334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0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369" y="0"/>
            <a:ext cx="6646127" cy="3133493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Hasny.m</a:t>
            </a:r>
            <a:r>
              <a:rPr lang="hu-HU" dirty="0" smtClean="0"/>
              <a:t>. GLÜKAGON</a:t>
            </a:r>
          </a:p>
          <a:p>
            <a:pPr lvl="1"/>
            <a:r>
              <a:rPr lang="hu-HU" dirty="0" smtClean="0"/>
              <a:t>Vércukrot növeli: glikogén bontás és </a:t>
            </a:r>
            <a:r>
              <a:rPr lang="hu-HU" dirty="0" err="1" smtClean="0"/>
              <a:t>glükoneogenezis</a:t>
            </a:r>
            <a:endParaRPr lang="hu-HU" dirty="0" smtClean="0"/>
          </a:p>
          <a:p>
            <a:r>
              <a:rPr lang="hu-HU" dirty="0" err="1" smtClean="0"/>
              <a:t>Hasny.m</a:t>
            </a:r>
            <a:r>
              <a:rPr lang="hu-HU" dirty="0" smtClean="0"/>
              <a:t>. INZULI:</a:t>
            </a:r>
          </a:p>
          <a:p>
            <a:pPr lvl="1"/>
            <a:r>
              <a:rPr lang="hu-HU" dirty="0" smtClean="0"/>
              <a:t>Vércukrot csökkenti: glikogén szintézis és </a:t>
            </a:r>
            <a:r>
              <a:rPr lang="hu-HU" dirty="0" err="1" smtClean="0"/>
              <a:t>glü</a:t>
            </a:r>
            <a:r>
              <a:rPr lang="hu-HU" dirty="0" smtClean="0"/>
              <a:t> felvétel/oxidáció</a:t>
            </a:r>
          </a:p>
          <a:p>
            <a:r>
              <a:rPr lang="hu-HU" dirty="0" smtClean="0"/>
              <a:t>Mellékv. </a:t>
            </a:r>
            <a:r>
              <a:rPr lang="hu-HU" dirty="0" err="1" smtClean="0"/>
              <a:t>Glükokortikoid</a:t>
            </a:r>
            <a:r>
              <a:rPr lang="hu-HU" dirty="0" smtClean="0"/>
              <a:t> (KORTIZOL):</a:t>
            </a:r>
          </a:p>
          <a:p>
            <a:pPr lvl="1"/>
            <a:r>
              <a:rPr lang="hu-HU" dirty="0" smtClean="0"/>
              <a:t>Éhezők hormonja, vércukrot </a:t>
            </a:r>
            <a:r>
              <a:rPr lang="hu-HU" dirty="0"/>
              <a:t>növeli: </a:t>
            </a:r>
            <a:r>
              <a:rPr lang="hu-HU" dirty="0" smtClean="0"/>
              <a:t>glikogén szintézis és </a:t>
            </a:r>
            <a:r>
              <a:rPr lang="hu-HU" dirty="0" err="1" smtClean="0"/>
              <a:t>glükoneogenezis</a:t>
            </a:r>
            <a:endParaRPr lang="hu-H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7"/>
          <a:stretch>
            <a:fillRect/>
          </a:stretch>
        </p:blipFill>
        <p:spPr bwMode="auto">
          <a:xfrm>
            <a:off x="279482" y="3072651"/>
            <a:ext cx="6608206" cy="365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293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 r="118" b="53493"/>
          <a:stretch/>
        </p:blipFill>
        <p:spPr bwMode="auto">
          <a:xfrm>
            <a:off x="133814" y="0"/>
            <a:ext cx="7210697" cy="441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8" b="18523"/>
          <a:stretch>
            <a:fillRect/>
          </a:stretch>
        </p:blipFill>
        <p:spPr bwMode="auto">
          <a:xfrm>
            <a:off x="883552" y="4410680"/>
            <a:ext cx="5478145" cy="244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8"/>
          <a:stretch>
            <a:fillRect/>
          </a:stretch>
        </p:blipFill>
        <p:spPr bwMode="auto">
          <a:xfrm>
            <a:off x="360014" y="541607"/>
            <a:ext cx="8326786" cy="552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8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360" y="161927"/>
            <a:ext cx="2477274" cy="817788"/>
          </a:xfrm>
        </p:spPr>
        <p:txBody>
          <a:bodyPr>
            <a:noAutofit/>
          </a:bodyPr>
          <a:lstStyle/>
          <a:p>
            <a:r>
              <a:rPr lang="hu-HU" sz="3200" dirty="0" smtClean="0"/>
              <a:t>Kényszerkúra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" t="3766" r="1"/>
          <a:stretch/>
        </p:blipFill>
        <p:spPr bwMode="auto">
          <a:xfrm>
            <a:off x="2820040" y="0"/>
            <a:ext cx="5808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59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4074" r="581" b="33243"/>
          <a:stretch/>
        </p:blipFill>
        <p:spPr bwMode="auto">
          <a:xfrm>
            <a:off x="358633" y="154065"/>
            <a:ext cx="7797525" cy="641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89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762" y="335895"/>
            <a:ext cx="2861788" cy="1325563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0"/>
          <a:stretch>
            <a:fillRect/>
          </a:stretch>
        </p:blipFill>
        <p:spPr bwMode="auto">
          <a:xfrm>
            <a:off x="1266190" y="-229744"/>
            <a:ext cx="61404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6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" b="46742"/>
          <a:stretch/>
        </p:blipFill>
        <p:spPr bwMode="auto">
          <a:xfrm>
            <a:off x="0" y="209006"/>
            <a:ext cx="7240124" cy="541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9" r="1501"/>
          <a:stretch/>
        </p:blipFill>
        <p:spPr bwMode="auto">
          <a:xfrm>
            <a:off x="4572000" y="3802479"/>
            <a:ext cx="4451066" cy="28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8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055" y="264765"/>
            <a:ext cx="2772472" cy="1325563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" t="6717" r="1"/>
          <a:stretch/>
        </p:blipFill>
        <p:spPr bwMode="auto">
          <a:xfrm>
            <a:off x="1619794" y="0"/>
            <a:ext cx="7262949" cy="65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00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9096"/>
            <a:ext cx="3171453" cy="1325563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5422"/>
          <a:stretch/>
        </p:blipFill>
        <p:spPr bwMode="auto">
          <a:xfrm>
            <a:off x="3087584" y="178130"/>
            <a:ext cx="5952550" cy="669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653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68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564" y="0"/>
            <a:ext cx="7886700" cy="132556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4250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30629" y="352697"/>
            <a:ext cx="66983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dirty="0" smtClean="0"/>
              <a:t>Érdemes folyamatábrát készíteni a szöveg alapján!</a:t>
            </a:r>
            <a:endParaRPr lang="hu-HU" sz="25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0629" y="1027500"/>
            <a:ext cx="11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7-dehidro </a:t>
            </a:r>
          </a:p>
          <a:p>
            <a:r>
              <a:rPr lang="hu-HU" dirty="0" smtClean="0"/>
              <a:t>koleszterin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1593669" y="1350666"/>
            <a:ext cx="1149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936640" y="86027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UV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4661" y="148891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bőrben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81352" y="1165999"/>
            <a:ext cx="1923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D3 (</a:t>
            </a:r>
            <a:r>
              <a:rPr lang="hu-HU" dirty="0" err="1" smtClean="0"/>
              <a:t>kolekalciferol</a:t>
            </a:r>
            <a:r>
              <a:rPr lang="hu-HU" dirty="0" smtClean="0"/>
              <a:t>)</a:t>
            </a:r>
          </a:p>
          <a:p>
            <a:r>
              <a:rPr lang="hu-HU" dirty="0" smtClean="0"/>
              <a:t>-    Halak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Máj</a:t>
            </a:r>
          </a:p>
          <a:p>
            <a:pPr marL="285750" indent="-285750">
              <a:buFontTx/>
              <a:buChar char="-"/>
            </a:pPr>
            <a:r>
              <a:rPr lang="hu-HU" dirty="0"/>
              <a:t>T</a:t>
            </a:r>
            <a:r>
              <a:rPr lang="hu-HU" dirty="0" smtClean="0"/>
              <a:t>ojás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904892" y="1351502"/>
            <a:ext cx="1149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850265" y="1426141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májban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126771" y="905542"/>
            <a:ext cx="1416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25-hidroxi -</a:t>
            </a:r>
          </a:p>
          <a:p>
            <a:r>
              <a:rPr lang="hu-HU" dirty="0" err="1" smtClean="0"/>
              <a:t>kolekalciferol</a:t>
            </a:r>
            <a:endParaRPr lang="hu-HU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6960085" y="1576857"/>
            <a:ext cx="2873" cy="2296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4924698" y="2045229"/>
            <a:ext cx="213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Vesében, a kanyarulatos csatornák sejtjeiben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960085" y="2245599"/>
            <a:ext cx="1733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1-alfa-hidroxiláz </a:t>
            </a:r>
          </a:p>
          <a:p>
            <a:r>
              <a:rPr lang="hu-HU" dirty="0" smtClean="0"/>
              <a:t>enzim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008440" y="3033649"/>
            <a:ext cx="159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 </a:t>
            </a:r>
            <a:r>
              <a:rPr lang="hu-HU" dirty="0" err="1" smtClean="0"/>
              <a:t>parathormon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697863" y="4152406"/>
            <a:ext cx="2158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1,25 </a:t>
            </a:r>
            <a:r>
              <a:rPr lang="hu-HU" dirty="0" err="1" smtClean="0"/>
              <a:t>dihirdoxi</a:t>
            </a:r>
            <a:r>
              <a:rPr lang="hu-HU" dirty="0" smtClean="0"/>
              <a:t>-</a:t>
            </a:r>
          </a:p>
          <a:p>
            <a:r>
              <a:rPr lang="hu-HU" dirty="0" err="1" smtClean="0"/>
              <a:t>Kolekalciferol</a:t>
            </a:r>
            <a:r>
              <a:rPr lang="hu-HU" dirty="0" smtClean="0"/>
              <a:t> = aktív </a:t>
            </a:r>
          </a:p>
          <a:p>
            <a:r>
              <a:rPr lang="hu-HU" dirty="0" smtClean="0"/>
              <a:t>D-vitamin</a:t>
            </a:r>
            <a:endParaRPr lang="hu-HU" dirty="0"/>
          </a:p>
        </p:txBody>
      </p:sp>
      <p:cxnSp>
        <p:nvCxnSpPr>
          <p:cNvPr id="23" name="Egyenes összekötő nyíllal 22"/>
          <p:cNvCxnSpPr/>
          <p:nvPr/>
        </p:nvCxnSpPr>
        <p:spPr>
          <a:xfrm flipH="1">
            <a:off x="4924698" y="4587741"/>
            <a:ext cx="1581069" cy="2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4904892" y="4051048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bélhámsejtek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196883" y="4689158"/>
            <a:ext cx="140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Receptor fehérjéhez köt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851572" y="4126076"/>
            <a:ext cx="1952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Sejtmagban </a:t>
            </a:r>
          </a:p>
          <a:p>
            <a:pPr algn="ctr"/>
            <a:r>
              <a:rPr lang="hu-HU" dirty="0" smtClean="0"/>
              <a:t>DNS átírás </a:t>
            </a:r>
            <a:r>
              <a:rPr lang="hu-HU" dirty="0" err="1" smtClean="0"/>
              <a:t>mRNS</a:t>
            </a:r>
            <a:r>
              <a:rPr lang="hu-HU" dirty="0" smtClean="0"/>
              <a:t>-é</a:t>
            </a:r>
          </a:p>
          <a:p>
            <a:pPr algn="ctr"/>
            <a:r>
              <a:rPr lang="hu-HU" dirty="0" smtClean="0"/>
              <a:t>(transzkripció)</a:t>
            </a:r>
            <a:endParaRPr lang="hu-HU" dirty="0"/>
          </a:p>
        </p:txBody>
      </p:sp>
      <p:cxnSp>
        <p:nvCxnSpPr>
          <p:cNvPr id="31" name="Egyenes összekötő nyíllal 30"/>
          <p:cNvCxnSpPr/>
          <p:nvPr/>
        </p:nvCxnSpPr>
        <p:spPr>
          <a:xfrm flipH="1" flipV="1">
            <a:off x="2038181" y="4587741"/>
            <a:ext cx="639572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49571" y="4126076"/>
            <a:ext cx="2055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Transzláció</a:t>
            </a:r>
          </a:p>
          <a:p>
            <a:pPr algn="ctr"/>
            <a:r>
              <a:rPr lang="hu-HU" dirty="0" err="1" smtClean="0"/>
              <a:t>Ca</a:t>
            </a:r>
            <a:r>
              <a:rPr lang="hu-HU" dirty="0" smtClean="0"/>
              <a:t>-felszívó fehérjék </a:t>
            </a:r>
          </a:p>
          <a:p>
            <a:pPr algn="ctr"/>
            <a:r>
              <a:rPr lang="hu-HU" dirty="0" smtClean="0"/>
              <a:t>szintézise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46124" r="-1"/>
          <a:stretch/>
        </p:blipFill>
        <p:spPr bwMode="auto">
          <a:xfrm>
            <a:off x="1005841" y="1154671"/>
            <a:ext cx="7416306" cy="538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85" y="62335"/>
            <a:ext cx="7953572" cy="10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65027"/>
            <a:ext cx="8201841" cy="462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5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4" y="1384574"/>
            <a:ext cx="7331789" cy="522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31419" r="299" b="32170"/>
          <a:stretch/>
        </p:blipFill>
        <p:spPr bwMode="auto">
          <a:xfrm>
            <a:off x="3076575" y="26987"/>
            <a:ext cx="6077416" cy="126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1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045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200650"/>
            <a:ext cx="61087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31419" r="299" b="32170"/>
          <a:stretch/>
        </p:blipFill>
        <p:spPr bwMode="auto">
          <a:xfrm>
            <a:off x="2953912" y="3889568"/>
            <a:ext cx="6077416" cy="126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7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0"/>
            <a:ext cx="6140450" cy="698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24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0" y="107678"/>
            <a:ext cx="8758827" cy="64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887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2486</TotalTime>
  <Words>771</Words>
  <Application>Microsoft Office PowerPoint</Application>
  <PresentationFormat>Diavetítés a képernyőre (4:3 oldalarány)</PresentationFormat>
  <Paragraphs>189</Paragraphs>
  <Slides>33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Office-téma</vt:lpstr>
      <vt:lpstr>Érettségi feladatok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Hormonális szabályozás</vt:lpstr>
      <vt:lpstr>Kiválasztószervek Veseműködés szabályozása</vt:lpstr>
      <vt:lpstr>Kiválasztószervek Veseműködés szabályozása</vt:lpstr>
      <vt:lpstr>2001. Jódforgalom</vt:lpstr>
      <vt:lpstr>Szabályozás</vt:lpstr>
      <vt:lpstr>Vércukorszint</vt:lpstr>
      <vt:lpstr>Hormonok</vt:lpstr>
      <vt:lpstr>Vércukorszint változásai</vt:lpstr>
      <vt:lpstr>PowerPoint-bemutató</vt:lpstr>
      <vt:lpstr>Kálcium anyagcsere</vt:lpstr>
      <vt:lpstr>PowerPoint-bemutató</vt:lpstr>
      <vt:lpstr>Szabályozás </vt:lpstr>
      <vt:lpstr>Egészséges és beteg hasnyálmirigy</vt:lpstr>
      <vt:lpstr>PowerPoint-bemutató</vt:lpstr>
      <vt:lpstr>PowerPoint-bemutató</vt:lpstr>
      <vt:lpstr>PowerPoint-bemutató</vt:lpstr>
      <vt:lpstr>PowerPoint-bemutató</vt:lpstr>
      <vt:lpstr>Kényszerkúra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Érettségi feladatok</dc:title>
  <dc:creator>Csaláné Böngyik Edit</dc:creator>
  <cp:lastModifiedBy>Balázs Brigitta</cp:lastModifiedBy>
  <cp:revision>43</cp:revision>
  <dcterms:created xsi:type="dcterms:W3CDTF">2018-10-10T05:43:17Z</dcterms:created>
  <dcterms:modified xsi:type="dcterms:W3CDTF">2021-04-09T07:28:41Z</dcterms:modified>
</cp:coreProperties>
</file>