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3F9EB-641C-411B-B633-12E12001C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41516-3246-47DD-A300-B2D9C8319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6F6A4-7EB3-423A-AB37-A4B602833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95867-6752-4E47-BBE7-260AF8B3F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49DAF-A6B3-43C0-8565-D48C6B1DD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E518B-38CE-4416-BDA2-B4FE34635060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429372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2DF90-47E9-43A4-8469-7A255EEC9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29926F-1AE2-4BF4-A7FC-6B0A88DDA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BF9A2-274F-40C1-B73E-A4C526D56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C84C9-1692-430B-8079-F8A69C15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74B17-C713-4BC7-9E86-0B1DB480D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5F52B-830A-4A5C-9A5C-2DB38BA301FA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76362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B77C7E-C41B-4422-8B29-F16A0C5CD3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24CE8-6987-4A1E-A2A7-788008A02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AF388-CFA1-4262-B610-3D6BE132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6F06B-011F-415A-8D80-684FF53A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4B753-76AB-4CB8-8E30-1BEB6610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28FD7-BE60-4105-8A7D-A48B95EAE7CA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02124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45123-1FF1-4DFB-9DB6-2C358B58E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874E-59C3-4F24-B539-EC33D3E58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F193A-B056-46DB-9D9D-ED3068526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425C-2206-455B-A5DC-E174B5A06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AAE40-8824-45BC-A979-45F1A5C9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24D17-4AEE-439F-8309-352D897C535F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47676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84169-258A-41F0-8931-97EF08DCC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2877E-64CC-4FB4-A491-8D160328E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01A7D-F30A-4A0B-9B5C-CD0FB0F8D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719D5-EB84-442A-9362-A07DFE4EF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19087-419C-4B40-B005-04B0942D1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DB581-EA70-4376-A639-CDD88CF42048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44193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57557-A4D3-4895-8788-4341D94DF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A294E-D63E-4C9A-B4F7-1757FC9AA9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5A118-165C-4CC0-9D2A-DE53E96A6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B0EA6-8342-4F12-9381-32E82125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E2FD7-9965-4144-958E-10E447A5C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2329B-CC21-4798-8CE2-FD0ECE53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C3064-8F2E-4760-A547-40FC719D1F42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420999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AC9AC-1316-4EF4-ABDD-289002524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1E1FE-E86A-4047-A6EA-899A30A39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8EA523-D0A7-47F5-80A9-C2ACE0F12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565D64-1AD3-4384-96FB-53B9E73628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EB1E19-565C-4F6D-B086-6BE346A98A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42F4BA-715A-4E2D-B304-B775928FB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1A3343-EA30-4DBF-9257-AA6AD1E01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D2FB7A-AFC4-433B-970D-5FA2B792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8ABBE-DFC6-4B02-90DC-40D476A84086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48467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DC139-0E4C-4161-A952-946B3AABA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3E66E-64D4-4868-A7E0-BDEF8CEBC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AB207-C074-4A8D-A5F1-BAE0A3AB9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2C80E-4A4C-4464-88B1-88AEBB2C9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72A92-2FA3-4EDE-AD01-426B67D08DA7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49137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59AC06-B78E-467C-9735-D915F172D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2D5CE9-54FF-4FD6-947B-307B4FA70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7FAAA-4B0C-4B81-AC03-6C3E1A8B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95B5A-0CEA-498D-8115-B5E8FE9A0AF5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07930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3A08D-07EA-4AD4-9B7D-5D8A5A80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63951-63F2-40C3-8D3D-6AAB988BD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04888-B44F-4BAA-A420-E582C9411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1635A-2537-4FF8-8B76-2F760C82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ACD71-252E-450B-B008-47EDC623A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427AD-B976-4016-92E8-17365E7E8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90516-F950-41FA-B29F-2F8D76102EBF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42167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C8529-0BE8-4284-921E-9A5F3C03B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74B350-E460-49F9-ACC8-781B73C8C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CB554-8DA6-460E-90BE-E60CC3960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974B7-D70F-44EF-BFCD-A5285B21E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E4F8B-33CB-4713-B8A0-4B6D64E6C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0EBD8-ECF1-44F4-A08F-C791628D3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24F4-7EAD-4DC3-A0A6-DF7DA476B464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82089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/>
            </a:gs>
            <a:gs pos="100000">
              <a:srgbClr val="99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7B32006-481E-4268-85A0-7DAE0EF364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62C7A71-63CE-4DCB-A37A-2026A7403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/>
              <a:t>Mintaszöveg szerkesztése</a:t>
            </a:r>
          </a:p>
          <a:p>
            <a:pPr lvl="1"/>
            <a:r>
              <a:rPr lang="hu-HU" altLang="en-US"/>
              <a:t>Második szint</a:t>
            </a:r>
          </a:p>
          <a:p>
            <a:pPr lvl="2"/>
            <a:r>
              <a:rPr lang="hu-HU" altLang="en-US"/>
              <a:t>Harmadik szint</a:t>
            </a:r>
          </a:p>
          <a:p>
            <a:pPr lvl="3"/>
            <a:r>
              <a:rPr lang="hu-HU" altLang="en-US"/>
              <a:t>Negyedik szint</a:t>
            </a:r>
          </a:p>
          <a:p>
            <a:pPr lvl="4"/>
            <a:r>
              <a:rPr lang="hu-HU" altLang="en-US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CAA8EA-B664-47E0-9410-64F9B56867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hu-HU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21E6F99-083F-42CE-BEFD-60BBB2D514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hu-HU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E220657-FC00-419D-A196-A647DA6B6C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C77A3E01-C133-47D7-8C5C-2045E167E7FC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76765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A09AF722-7F4C-4711-9996-CAE166739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914401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u-HU" altLang="en-US" sz="2800" dirty="0">
                <a:solidFill>
                  <a:srgbClr val="FFFF66"/>
                </a:solidFill>
                <a:latin typeface="Comic Sans MS" panose="030F0702030302020204" pitchFamily="66" charset="0"/>
              </a:rPr>
              <a:t>1</a:t>
            </a:r>
            <a:r>
              <a:rPr lang="hu-HU" altLang="en-US" sz="2800" dirty="0" smtClean="0">
                <a:solidFill>
                  <a:srgbClr val="FFFF66"/>
                </a:solidFill>
                <a:latin typeface="Comic Sans MS" panose="030F0702030302020204" pitchFamily="66" charset="0"/>
              </a:rPr>
              <a:t>. </a:t>
            </a:r>
            <a:r>
              <a:rPr lang="hu-HU" altLang="en-US" sz="2800" u="sng" dirty="0">
                <a:solidFill>
                  <a:srgbClr val="FFFF66"/>
                </a:solidFill>
                <a:latin typeface="Comic Sans MS" panose="030F0702030302020204" pitchFamily="66" charset="0"/>
              </a:rPr>
              <a:t>Fotoszintézis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B5A20F18-B04D-4909-8755-455EDEF2E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7526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 felépítő folyamat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745A1705-8223-4FA2-AD49-4672F8966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4384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 növények, kékbaktériumok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5B0FCFB0-F6B8-4431-810D-E8536BA12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1242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 fényenergia </a:t>
            </a: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 kémiai energia</a:t>
            </a:r>
            <a:endParaRPr lang="hu-HU" altLang="en-US" sz="2400">
              <a:solidFill>
                <a:srgbClr val="FFFF66"/>
              </a:solidFill>
              <a:latin typeface="Comic Sans MS" panose="030F0702030302020204" pitchFamily="66" charset="0"/>
            </a:endParaRP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A25F19C5-986D-449D-99B7-06F429982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810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 általános képlet: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16076393-9046-448A-A815-1C6B3C91C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6482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 fontAlgn="base">
              <a:spcBef>
                <a:spcPct val="50000"/>
              </a:spcBef>
              <a:spcAft>
                <a:spcPct val="0"/>
              </a:spcAft>
            </a:pP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 6 CO</a:t>
            </a:r>
            <a:r>
              <a:rPr lang="hu-HU" altLang="en-US" sz="2400" b="1" baseline="-25000">
                <a:solidFill>
                  <a:srgbClr val="FFFF66"/>
                </a:solidFill>
                <a:latin typeface="Comic Sans MS" panose="030F0702030302020204" pitchFamily="66" charset="0"/>
              </a:rPr>
              <a:t>2</a:t>
            </a: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 + 6 H</a:t>
            </a:r>
            <a:r>
              <a:rPr lang="hu-HU" altLang="en-US" sz="2400" b="1" baseline="-25000">
                <a:solidFill>
                  <a:srgbClr val="FFFF66"/>
                </a:solidFill>
                <a:latin typeface="Comic Sans MS" panose="030F0702030302020204" pitchFamily="66" charset="0"/>
              </a:rPr>
              <a:t>2</a:t>
            </a: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O         C</a:t>
            </a:r>
            <a:r>
              <a:rPr lang="hu-HU" altLang="en-US" sz="2400" b="1" baseline="-25000">
                <a:solidFill>
                  <a:srgbClr val="FFFF66"/>
                </a:solidFill>
                <a:latin typeface="Comic Sans MS" panose="030F0702030302020204" pitchFamily="66" charset="0"/>
              </a:rPr>
              <a:t>6</a:t>
            </a: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H</a:t>
            </a:r>
            <a:r>
              <a:rPr lang="hu-HU" altLang="en-US" sz="2400" b="1" baseline="-25000">
                <a:solidFill>
                  <a:srgbClr val="FFFF66"/>
                </a:solidFill>
                <a:latin typeface="Comic Sans MS" panose="030F0702030302020204" pitchFamily="66" charset="0"/>
              </a:rPr>
              <a:t>12</a:t>
            </a: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O</a:t>
            </a:r>
            <a:r>
              <a:rPr lang="hu-HU" altLang="en-US" sz="2400" b="1" baseline="-25000">
                <a:solidFill>
                  <a:srgbClr val="FFFF66"/>
                </a:solidFill>
                <a:latin typeface="Comic Sans MS" panose="030F0702030302020204" pitchFamily="66" charset="0"/>
              </a:rPr>
              <a:t>6 </a:t>
            </a:r>
            <a:r>
              <a:rPr lang="hu-HU" altLang="en-US" sz="2400" b="1">
                <a:solidFill>
                  <a:srgbClr val="FFFF66"/>
                </a:solidFill>
                <a:latin typeface="Comic Sans MS" panose="030F0702030302020204" pitchFamily="66" charset="0"/>
              </a:rPr>
              <a:t>+ </a:t>
            </a: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6 O</a:t>
            </a:r>
            <a:r>
              <a:rPr lang="hu-HU" altLang="en-US" sz="2400" b="1" baseline="-25000">
                <a:solidFill>
                  <a:srgbClr val="FFFF66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20D1F60D-66A5-49AA-829B-9E2FA43DC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876800"/>
            <a:ext cx="609600" cy="0"/>
          </a:xfrm>
          <a:prstGeom prst="line">
            <a:avLst/>
          </a:prstGeom>
          <a:noFill/>
          <a:ln w="158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66"/>
              </a:solidFill>
              <a:latin typeface="Comic Sans MS" panose="030F0702030302020204" pitchFamily="66" charset="0"/>
            </a:endParaRP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B0819F32-10BB-4E94-9573-BEBE9499F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86401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 helyszín: növények zöld színtestjeiben (akár 				félmillió színtest/ mm</a:t>
            </a:r>
            <a:r>
              <a:rPr lang="hu-HU" altLang="en-US" sz="2400" b="1" baseline="30000">
                <a:solidFill>
                  <a:srgbClr val="FFFF66"/>
                </a:solidFill>
                <a:latin typeface="Comic Sans MS" panose="030F0702030302020204" pitchFamily="66" charset="0"/>
              </a:rPr>
              <a:t>2</a:t>
            </a: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7178" name="Line 10">
            <a:extLst>
              <a:ext uri="{FF2B5EF4-FFF2-40B4-BE49-F238E27FC236}">
                <a16:creationId xmlns:a16="http://schemas.microsoft.com/office/drawing/2014/main" id="{F0AF3D00-0BA1-4A2B-AE24-01535E2D7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495800"/>
            <a:ext cx="228600" cy="304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66"/>
              </a:solidFill>
              <a:latin typeface="Comic Sans MS" panose="030F0702030302020204" pitchFamily="66" charset="0"/>
            </a:endParaRP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5D6CF11A-4D6F-4072-BD68-C4B88DC26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114801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u-HU" altLang="en-US" sz="2000">
                <a:solidFill>
                  <a:srgbClr val="FFFF66"/>
                </a:solidFill>
                <a:latin typeface="Comic Sans MS" panose="030F0702030302020204" pitchFamily="66" charset="0"/>
              </a:rPr>
              <a:t>fényenergia</a:t>
            </a:r>
          </a:p>
        </p:txBody>
      </p:sp>
    </p:spTree>
    <p:extLst>
      <p:ext uri="{BB962C8B-B14F-4D97-AF65-F5344CB8AC3E}">
        <p14:creationId xmlns:p14="http://schemas.microsoft.com/office/powerpoint/2010/main" val="352483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  <p:bldP spid="7177" grpId="0"/>
      <p:bldP spid="71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F4AD8402-9DEF-4379-97D2-A79EADB76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066801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u-HU" altLang="en-US" sz="2800">
                <a:solidFill>
                  <a:srgbClr val="FFFF66"/>
                </a:solidFill>
                <a:latin typeface="Comic Sans MS" panose="030F0702030302020204" pitchFamily="66" charset="0"/>
              </a:rPr>
              <a:t>A f</a:t>
            </a:r>
            <a:r>
              <a:rPr lang="hu-HU" altLang="en-US" sz="2800" u="sng">
                <a:solidFill>
                  <a:srgbClr val="FFFF66"/>
                </a:solidFill>
                <a:latin typeface="Comic Sans MS" panose="030F0702030302020204" pitchFamily="66" charset="0"/>
              </a:rPr>
              <a:t>otoszintézis folyamata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1418A603-A869-4E06-93A0-FE97BCED6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9812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a) </a:t>
            </a:r>
            <a:r>
              <a:rPr lang="hu-HU" altLang="en-US" sz="2400" u="sng">
                <a:solidFill>
                  <a:srgbClr val="FFFF66"/>
                </a:solidFill>
                <a:latin typeface="Comic Sans MS" panose="030F0702030302020204" pitchFamily="66" charset="0"/>
              </a:rPr>
              <a:t>fényszakasz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9C1799B7-6237-4729-AC21-DDF8CF6E3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8194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- a fény gerjeszti a pigmentek (klorofill) elektronjait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5FAA3CF4-8F80-4667-996D-9BF3CE468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05201"/>
            <a:ext cx="7620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- a gerjesztett elektronok e—szállító rendszerre kerülnek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1E012A36-7D64-48FC-99EF-940400C6D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4958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- az elektronok pótlása a H</a:t>
            </a:r>
            <a:r>
              <a:rPr lang="hu-HU" altLang="en-US" sz="2400" b="1" baseline="-25000">
                <a:solidFill>
                  <a:srgbClr val="FFFF66"/>
                </a:solidFill>
                <a:latin typeface="Comic Sans MS" panose="030F0702030302020204" pitchFamily="66" charset="0"/>
              </a:rPr>
              <a:t>2</a:t>
            </a: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O-ból történik </a:t>
            </a:r>
          </a:p>
        </p:txBody>
      </p:sp>
    </p:spTree>
    <p:extLst>
      <p:ext uri="{BB962C8B-B14F-4D97-AF65-F5344CB8AC3E}">
        <p14:creationId xmlns:p14="http://schemas.microsoft.com/office/powerpoint/2010/main" val="277852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55433F0F-7FC1-4A6A-824B-E1BC11658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0668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b) </a:t>
            </a:r>
            <a:r>
              <a:rPr lang="hu-HU" altLang="en-US" sz="2400" u="sng">
                <a:solidFill>
                  <a:srgbClr val="FFFF66"/>
                </a:solidFill>
                <a:latin typeface="Comic Sans MS" panose="030F0702030302020204" pitchFamily="66" charset="0"/>
              </a:rPr>
              <a:t>sötétszakasz</a:t>
            </a:r>
          </a:p>
        </p:txBody>
      </p:sp>
      <p:pic>
        <p:nvPicPr>
          <p:cNvPr id="9219" name="Picture 3">
            <a:extLst>
              <a:ext uri="{FF2B5EF4-FFF2-40B4-BE49-F238E27FC236}">
                <a16:creationId xmlns:a16="http://schemas.microsoft.com/office/drawing/2014/main" id="{535EC59E-5701-4FFA-8057-918F73F98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8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95664"/>
            <a:ext cx="7696200" cy="2867025"/>
          </a:xfrm>
          <a:prstGeom prst="rect">
            <a:avLst/>
          </a:prstGeom>
          <a:noFill/>
          <a:ln w="38100" cmpd="dbl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Text Box 4">
            <a:extLst>
              <a:ext uri="{FF2B5EF4-FFF2-40B4-BE49-F238E27FC236}">
                <a16:creationId xmlns:a16="http://schemas.microsoft.com/office/drawing/2014/main" id="{DCAC2DAF-8B70-4DAD-B6C3-0BB411461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812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- a szállított hidrogén beépül a CO</a:t>
            </a:r>
            <a:r>
              <a:rPr lang="hu-HU" altLang="en-US" sz="2400" b="1" baseline="-25000">
                <a:solidFill>
                  <a:srgbClr val="FFFF66"/>
                </a:solidFill>
                <a:latin typeface="Comic Sans MS" panose="030F0702030302020204" pitchFamily="66" charset="0"/>
              </a:rPr>
              <a:t>2</a:t>
            </a: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-be</a:t>
            </a:r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5DD262D2-9BDC-4D03-B1C6-46DC1FB79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2209800"/>
            <a:ext cx="457200" cy="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66"/>
              </a:solidFill>
              <a:latin typeface="Comic Sans MS" panose="030F0702030302020204" pitchFamily="66" charset="0"/>
            </a:endParaRP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64473BB2-8EB1-450C-A3E1-36DDF80E0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0" y="1981200"/>
            <a:ext cx="1339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C</a:t>
            </a:r>
            <a:r>
              <a:rPr lang="hu-HU" altLang="en-US" sz="2400" b="1" baseline="-25000">
                <a:solidFill>
                  <a:srgbClr val="FFFF66"/>
                </a:solidFill>
                <a:latin typeface="Comic Sans MS" panose="030F0702030302020204" pitchFamily="66" charset="0"/>
              </a:rPr>
              <a:t>6</a:t>
            </a: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H</a:t>
            </a:r>
            <a:r>
              <a:rPr lang="hu-HU" altLang="en-US" sz="2400" b="1" baseline="-25000">
                <a:solidFill>
                  <a:srgbClr val="FFFF66"/>
                </a:solidFill>
                <a:latin typeface="Comic Sans MS" panose="030F0702030302020204" pitchFamily="66" charset="0"/>
              </a:rPr>
              <a:t>12</a:t>
            </a: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O</a:t>
            </a:r>
            <a:r>
              <a:rPr lang="hu-HU" altLang="en-US" sz="2400" b="1" baseline="-25000">
                <a:solidFill>
                  <a:srgbClr val="FFFF66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34EA9C3E-0389-41CB-8A12-0FA586595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3288" y="2514600"/>
            <a:ext cx="1077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glükóz</a:t>
            </a:r>
            <a:endParaRPr lang="hu-HU" altLang="en-US" sz="2400" b="1" baseline="-25000">
              <a:solidFill>
                <a:srgbClr val="FFFF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77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Szélesvásznú</PresentationFormat>
  <Paragraphs>17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Comic Sans MS</vt:lpstr>
      <vt:lpstr>Symbol</vt:lpstr>
      <vt:lpstr>Times New Roman</vt:lpstr>
      <vt:lpstr>Alapértelmezett terv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Balázs Brigitta</dc:creator>
  <cp:lastModifiedBy>Balázs Brigitta</cp:lastModifiedBy>
  <cp:revision>1</cp:revision>
  <dcterms:created xsi:type="dcterms:W3CDTF">2020-11-10T17:31:29Z</dcterms:created>
  <dcterms:modified xsi:type="dcterms:W3CDTF">2020-11-10T17:31:54Z</dcterms:modified>
</cp:coreProperties>
</file>