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6" r:id="rId2"/>
    <p:sldId id="271" r:id="rId3"/>
    <p:sldId id="277" r:id="rId4"/>
    <p:sldId id="272" r:id="rId5"/>
    <p:sldId id="258" r:id="rId6"/>
    <p:sldId id="259" r:id="rId7"/>
    <p:sldId id="261" r:id="rId8"/>
    <p:sldId id="262" r:id="rId9"/>
    <p:sldId id="263" r:id="rId10"/>
    <p:sldId id="283" r:id="rId1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AF291A-73F3-4A96-BD1F-7561CBE87F4E}" v="2" dt="2020-01-18T15:50:00.6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66" d="100"/>
          <a:sy n="66" d="100"/>
        </p:scale>
        <p:origin x="1232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972BA-5D1A-4D00-BF2B-5D1212FF02DF}" type="datetimeFigureOut">
              <a:rPr lang="hu-HU" smtClean="0"/>
              <a:t>2020. 11. 21.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BE783-44D2-4AF7-B715-F6A935F2B8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1018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DNS molekulán az adott génhelyen az adott gén bármelyik allélja szerepelhet,  de egy DNS molekula mindig csak egy allélt tartalmaz az adott gén alléljai közül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18238-D500-4A69-BD61-A008426D8AE7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7470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A073-089D-4FFC-B82C-CB70CC79E22E}" type="datetimeFigureOut">
              <a:rPr lang="hu-HU" smtClean="0"/>
              <a:pPr/>
              <a:t>2020. 11. 21.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D8C5A-AFD8-42CA-BF05-BFAB361C4DB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A073-089D-4FFC-B82C-CB70CC79E22E}" type="datetimeFigureOut">
              <a:rPr lang="hu-HU" smtClean="0"/>
              <a:pPr/>
              <a:t>2020. 11. 21.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D8C5A-AFD8-42CA-BF05-BFAB361C4DB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A073-089D-4FFC-B82C-CB70CC79E22E}" type="datetimeFigureOut">
              <a:rPr lang="hu-HU" smtClean="0"/>
              <a:pPr/>
              <a:t>2020. 11. 21.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D8C5A-AFD8-42CA-BF05-BFAB361C4DB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A073-089D-4FFC-B82C-CB70CC79E22E}" type="datetimeFigureOut">
              <a:rPr lang="hu-HU" smtClean="0"/>
              <a:pPr/>
              <a:t>2020. 11. 21.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D8C5A-AFD8-42CA-BF05-BFAB361C4DB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A073-089D-4FFC-B82C-CB70CC79E22E}" type="datetimeFigureOut">
              <a:rPr lang="hu-HU" smtClean="0"/>
              <a:pPr/>
              <a:t>2020. 11. 21.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D8C5A-AFD8-42CA-BF05-BFAB361C4DB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A073-089D-4FFC-B82C-CB70CC79E22E}" type="datetimeFigureOut">
              <a:rPr lang="hu-HU" smtClean="0"/>
              <a:pPr/>
              <a:t>2020. 11. 21.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D8C5A-AFD8-42CA-BF05-BFAB361C4DB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A073-089D-4FFC-B82C-CB70CC79E22E}" type="datetimeFigureOut">
              <a:rPr lang="hu-HU" smtClean="0"/>
              <a:pPr/>
              <a:t>2020. 11. 21.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D8C5A-AFD8-42CA-BF05-BFAB361C4DB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A073-089D-4FFC-B82C-CB70CC79E22E}" type="datetimeFigureOut">
              <a:rPr lang="hu-HU" smtClean="0"/>
              <a:pPr/>
              <a:t>2020. 11. 21.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D8C5A-AFD8-42CA-BF05-BFAB361C4DB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A073-089D-4FFC-B82C-CB70CC79E22E}" type="datetimeFigureOut">
              <a:rPr lang="hu-HU" smtClean="0"/>
              <a:pPr/>
              <a:t>2020. 11. 21.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D8C5A-AFD8-42CA-BF05-BFAB361C4DB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A073-089D-4FFC-B82C-CB70CC79E22E}" type="datetimeFigureOut">
              <a:rPr lang="hu-HU" smtClean="0"/>
              <a:pPr/>
              <a:t>2020. 11. 21.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D8C5A-AFD8-42CA-BF05-BFAB361C4DB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A073-089D-4FFC-B82C-CB70CC79E22E}" type="datetimeFigureOut">
              <a:rPr lang="hu-HU" smtClean="0"/>
              <a:pPr/>
              <a:t>2020. 11. 21.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D8C5A-AFD8-42CA-BF05-BFAB361C4DB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9A073-089D-4FFC-B82C-CB70CC79E22E}" type="datetimeFigureOut">
              <a:rPr lang="hu-HU" smtClean="0"/>
              <a:pPr/>
              <a:t>2020. 11. 21.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D8C5A-AFD8-42CA-BF05-BFAB361C4DB1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Érettségi követelmények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11814" t="57875" r="4064" b="19485"/>
          <a:stretch/>
        </p:blipFill>
        <p:spPr>
          <a:xfrm>
            <a:off x="107505" y="1196753"/>
            <a:ext cx="9036496" cy="136736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/>
          <a:srcRect l="11622" t="23625" r="4256" b="60626"/>
          <a:stretch/>
        </p:blipFill>
        <p:spPr>
          <a:xfrm>
            <a:off x="94720" y="2533676"/>
            <a:ext cx="9049280" cy="95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333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6463" y="176464"/>
            <a:ext cx="8967537" cy="6320590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hu-HU" sz="2900" dirty="0"/>
              <a:t>Gén: egy fehérjét (tulajdonságot) meghatározó DNS szakasz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900" dirty="0"/>
              <a:t>Allél: a gén változatai, mutációval keletkeznek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900" dirty="0" err="1"/>
              <a:t>Lokusz</a:t>
            </a:r>
            <a:r>
              <a:rPr lang="hu-HU" sz="2900" dirty="0"/>
              <a:t>: a gén fizikai helye a DNS-en</a:t>
            </a:r>
          </a:p>
          <a:p>
            <a:pPr marL="385763" indent="-385763">
              <a:buFont typeface="+mj-lt"/>
              <a:buAutoNum type="arabicPeriod"/>
            </a:pPr>
            <a:r>
              <a:rPr lang="hu-HU" sz="2900" dirty="0"/>
              <a:t>Homozigóta: a homológ kromoszómás  adott helyein azonos allélokat tartalmazó sejt, illetve ilyen testi sejtekkel rendelkező élőlény.</a:t>
            </a:r>
          </a:p>
          <a:p>
            <a:pPr marL="385763" indent="-385763">
              <a:buFont typeface="+mj-lt"/>
              <a:buAutoNum type="arabicPeriod"/>
            </a:pPr>
            <a:r>
              <a:rPr lang="hu-HU" sz="2900" dirty="0"/>
              <a:t>Heterozigóta: a homológ kromoszómák adott helyein különböző allélokat tartalmazó </a:t>
            </a:r>
            <a:r>
              <a:rPr lang="hu-HU" sz="2900" dirty="0" err="1"/>
              <a:t>sejt,illetve</a:t>
            </a:r>
            <a:r>
              <a:rPr lang="hu-HU" sz="2900" dirty="0"/>
              <a:t> ilyen testi sejtekkel rendelkező élőlény.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900" dirty="0" smtClean="0"/>
              <a:t>Centrális </a:t>
            </a:r>
            <a:r>
              <a:rPr lang="hu-HU" sz="2900" dirty="0"/>
              <a:t>dogma: az élő rendszerekben a genetikai információ egyirányban  áramlik</a:t>
            </a:r>
            <a:r>
              <a:rPr lang="hu-HU" sz="2400" dirty="0"/>
              <a:t>:</a:t>
            </a:r>
          </a:p>
          <a:p>
            <a:pPr lvl="1"/>
            <a:r>
              <a:rPr lang="hu-HU" dirty="0"/>
              <a:t> A DNS láncszakasz bázissorrendje (kódok)</a:t>
            </a:r>
          </a:p>
          <a:p>
            <a:pPr lvl="1"/>
            <a:r>
              <a:rPr lang="hu-HU" dirty="0"/>
              <a:t>az RNS molekulák közvetítésével meghatározza (m: </a:t>
            </a:r>
            <a:r>
              <a:rPr lang="hu-HU" dirty="0" err="1"/>
              <a:t>kodon</a:t>
            </a:r>
            <a:r>
              <a:rPr lang="hu-HU" dirty="0"/>
              <a:t>, t: antikodon)</a:t>
            </a:r>
          </a:p>
          <a:p>
            <a:pPr lvl="1"/>
            <a:r>
              <a:rPr lang="hu-HU" dirty="0"/>
              <a:t>a fehérjelánc aminosav sorrendjét  (=a fehérje elsődleges szerkezetét)</a:t>
            </a:r>
          </a:p>
          <a:p>
            <a:pPr lvl="1"/>
            <a:r>
              <a:rPr lang="hu-HU" dirty="0"/>
              <a:t>ez pedig a fehérje térbeli szerkezetét, </a:t>
            </a:r>
          </a:p>
          <a:p>
            <a:pPr lvl="1"/>
            <a:r>
              <a:rPr lang="hu-HU" dirty="0"/>
              <a:t>térbeli szerkezet a fehérje működését, </a:t>
            </a:r>
          </a:p>
          <a:p>
            <a:pPr lvl="1"/>
            <a:r>
              <a:rPr lang="hu-HU" dirty="0"/>
              <a:t>fehérje működése a tulajdonságot  </a:t>
            </a:r>
          </a:p>
          <a:p>
            <a:pPr marL="385763" indent="-385763">
              <a:buFont typeface="+mj-lt"/>
              <a:buAutoNum type="arabicPeriod"/>
            </a:pPr>
            <a:endParaRPr lang="hu-HU" dirty="0"/>
          </a:p>
          <a:p>
            <a:pPr marL="385763" indent="-385763">
              <a:buFont typeface="+mj-lt"/>
              <a:buAutoNum type="arabicPeriod"/>
            </a:pP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00093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Öröklődés </a:t>
            </a:r>
            <a:r>
              <a:rPr lang="hu-HU" dirty="0"/>
              <a:t>és változékonyság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altLang="hu-HU" dirty="0"/>
              <a:t>Genetika: az öröklődés és a változékonyság szabályszerűségeivel foglalkozó tudomány</a:t>
            </a:r>
          </a:p>
          <a:p>
            <a:r>
              <a:rPr lang="hu-HU" altLang="hu-HU" dirty="0"/>
              <a:t>Öröklődés: </a:t>
            </a:r>
          </a:p>
          <a:p>
            <a:pPr lvl="1"/>
            <a:r>
              <a:rPr lang="hu-HU" altLang="hu-HU" dirty="0"/>
              <a:t>szaporodáskor a szülői örökítőanyag átkerül az utódba </a:t>
            </a:r>
            <a:r>
              <a:rPr lang="hu-HU" altLang="hu-HU" dirty="0">
                <a:sym typeface="Wingdings" panose="05000000000000000000" pitchFamily="2" charset="2"/>
              </a:rPr>
              <a:t></a:t>
            </a:r>
            <a:r>
              <a:rPr lang="hu-HU" altLang="hu-HU" dirty="0"/>
              <a:t> az utód a szülőhöz hasonló tulajdonságú lesz </a:t>
            </a:r>
          </a:p>
          <a:p>
            <a:pPr lvl="1"/>
            <a:r>
              <a:rPr lang="hu-HU" altLang="hu-HU" dirty="0"/>
              <a:t>nem a tulajdonságok öröklődnek, hanem a tulajdonságokat meghatározó gének!</a:t>
            </a:r>
          </a:p>
          <a:p>
            <a:r>
              <a:rPr lang="hu-HU" altLang="hu-HU" dirty="0"/>
              <a:t>Változékonyság: az örökítőanyag néha változik </a:t>
            </a:r>
            <a:r>
              <a:rPr lang="hu-HU" altLang="hu-HU" dirty="0">
                <a:sym typeface="Wingdings" panose="05000000000000000000" pitchFamily="2" charset="2"/>
              </a:rPr>
              <a:t> m</a:t>
            </a:r>
            <a:r>
              <a:rPr lang="hu-HU" altLang="hu-HU" dirty="0"/>
              <a:t>ódosul az utód tulajdonsága a szülőhöz </a:t>
            </a:r>
            <a:r>
              <a:rPr lang="hu-HU" altLang="hu-HU" dirty="0" smtClean="0"/>
              <a:t>képest</a:t>
            </a:r>
          </a:p>
          <a:p>
            <a:pPr lvl="1"/>
            <a:r>
              <a:rPr lang="hu-HU" altLang="hu-HU" dirty="0" smtClean="0"/>
              <a:t>Forrásai</a:t>
            </a:r>
            <a:r>
              <a:rPr lang="hu-HU" altLang="hu-HU" dirty="0"/>
              <a:t>:</a:t>
            </a:r>
          </a:p>
          <a:p>
            <a:pPr lvl="2"/>
            <a:r>
              <a:rPr lang="hu-HU" altLang="hu-HU" dirty="0"/>
              <a:t>Mutáció (gének megváltozása)</a:t>
            </a:r>
          </a:p>
          <a:p>
            <a:pPr lvl="2"/>
            <a:r>
              <a:rPr lang="hu-HU" altLang="hu-HU" dirty="0"/>
              <a:t>Rekombináció (génösszetétel megváltozása)</a:t>
            </a:r>
          </a:p>
          <a:p>
            <a:endParaRPr lang="hu-HU" altLang="hu-HU" dirty="0"/>
          </a:p>
          <a:p>
            <a:endParaRPr lang="hu-HU" dirty="0"/>
          </a:p>
        </p:txBody>
      </p:sp>
      <p:pic>
        <p:nvPicPr>
          <p:cNvPr id="4" name="Tartalom helye 3" descr="Képtalálat a következ&amp;odblac;re: „book drawing”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3" t="3054" r="2500" b="71756"/>
          <a:stretch/>
        </p:blipFill>
        <p:spPr bwMode="auto">
          <a:xfrm>
            <a:off x="7668344" y="5877272"/>
            <a:ext cx="1154480" cy="7632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24361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16794" t="33265" r="15687" b="14564"/>
          <a:stretch/>
        </p:blipFill>
        <p:spPr>
          <a:xfrm>
            <a:off x="179511" y="3035809"/>
            <a:ext cx="8784977" cy="3816424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611560" y="1654662"/>
            <a:ext cx="756084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altLang="hu-HU" sz="2500" dirty="0"/>
              <a:t>Sejten belüli információáramlás iránya (centrális dogma): az élő rendszerekben a genetikai információ  egy irányban áramlik:   DNS </a:t>
            </a:r>
            <a:r>
              <a:rPr lang="hu-HU" altLang="hu-HU" sz="2500" dirty="0">
                <a:sym typeface="Wingdings" panose="05000000000000000000" pitchFamily="2" charset="2"/>
              </a:rPr>
              <a:t></a:t>
            </a:r>
            <a:r>
              <a:rPr lang="hu-HU" altLang="hu-HU" sz="2500" dirty="0"/>
              <a:t> RNS </a:t>
            </a:r>
            <a:r>
              <a:rPr lang="hu-HU" altLang="hu-HU" sz="2500" dirty="0">
                <a:sym typeface="Wingdings" panose="05000000000000000000" pitchFamily="2" charset="2"/>
              </a:rPr>
              <a:t></a:t>
            </a:r>
            <a:r>
              <a:rPr lang="hu-HU" altLang="hu-HU" sz="2500" dirty="0"/>
              <a:t> fehérje </a:t>
            </a:r>
            <a:r>
              <a:rPr lang="hu-HU" altLang="hu-HU" sz="2500" dirty="0">
                <a:sym typeface="Wingdings" panose="05000000000000000000" pitchFamily="2" charset="2"/>
              </a:rPr>
              <a:t></a:t>
            </a:r>
            <a:r>
              <a:rPr lang="hu-HU" altLang="hu-HU" sz="2500" dirty="0"/>
              <a:t> tulajdonság</a:t>
            </a:r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hu-HU" dirty="0" smtClean="0"/>
              <a:t>Centrális </a:t>
            </a:r>
            <a:r>
              <a:rPr lang="hu-HU" dirty="0"/>
              <a:t>dogma: </a:t>
            </a:r>
            <a:br>
              <a:rPr lang="hu-HU" dirty="0"/>
            </a:br>
            <a:r>
              <a:rPr lang="hu-HU" sz="1650" dirty="0"/>
              <a:t>minden élőre jellemző információáramlási irány</a:t>
            </a:r>
          </a:p>
        </p:txBody>
      </p:sp>
    </p:spTree>
    <p:extLst>
      <p:ext uri="{BB962C8B-B14F-4D97-AF65-F5344CB8AC3E}">
        <p14:creationId xmlns:p14="http://schemas.microsoft.com/office/powerpoint/2010/main" val="20100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u-HU" altLang="hu-HU" dirty="0" smtClean="0"/>
              <a:t>DNS </a:t>
            </a:r>
            <a:r>
              <a:rPr lang="hu-HU" altLang="hu-HU" dirty="0" err="1" smtClean="0"/>
              <a:t>megkettőződése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5482952" cy="4525963"/>
          </a:xfrm>
        </p:spPr>
        <p:txBody>
          <a:bodyPr>
            <a:normAutofit lnSpcReduction="10000"/>
          </a:bodyPr>
          <a:lstStyle/>
          <a:p>
            <a:r>
              <a:rPr lang="hu-HU" altLang="hu-HU" sz="2400" dirty="0"/>
              <a:t>1 minta DNS alapján 2 másolat DNS képződik (=szemikonzervatív replikáció)</a:t>
            </a:r>
          </a:p>
          <a:p>
            <a:r>
              <a:rPr lang="hu-HU" altLang="hu-HU" sz="2400" dirty="0"/>
              <a:t>a DNS szétcsavarodik, kialakul a replikációs villa</a:t>
            </a:r>
          </a:p>
          <a:p>
            <a:r>
              <a:rPr lang="hu-HU" altLang="hu-HU" sz="2400" dirty="0"/>
              <a:t>az előzőleg aktivált  </a:t>
            </a:r>
            <a:r>
              <a:rPr lang="hu-HU" altLang="hu-HU" sz="2400" dirty="0" err="1"/>
              <a:t>nukleotidok</a:t>
            </a:r>
            <a:r>
              <a:rPr lang="hu-HU" altLang="hu-HU" sz="2400" dirty="0"/>
              <a:t> beépülnek a képződő új  láncokba</a:t>
            </a:r>
          </a:p>
          <a:p>
            <a:r>
              <a:rPr lang="hu-HU" altLang="hu-HU" sz="2400" dirty="0"/>
              <a:t>a javítóenzim megszűnteti az új láncok hibáit</a:t>
            </a:r>
          </a:p>
          <a:p>
            <a:r>
              <a:rPr lang="hu-HU" altLang="hu-HU" sz="2400" dirty="0"/>
              <a:t>az utód DNS- ek felcsavarodnak: új sejtek keletkeznek, melyek örökítőanyagtartalma megegyezik a kiindulási sejttel </a:t>
            </a:r>
          </a:p>
          <a:p>
            <a:endParaRPr lang="hu-HU" dirty="0"/>
          </a:p>
        </p:txBody>
      </p:sp>
      <p:pic>
        <p:nvPicPr>
          <p:cNvPr id="4" name="Picture 5" descr="DNA_Repli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018" y="182274"/>
            <a:ext cx="3175000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Tartalom helye 3" descr="Képtalálat a következ&amp;odblac;re: „book drawing”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3" t="3054" r="2500" b="71756"/>
          <a:stretch/>
        </p:blipFill>
        <p:spPr bwMode="auto">
          <a:xfrm>
            <a:off x="7989520" y="82926"/>
            <a:ext cx="1154480" cy="7632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51657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 az a gé</a:t>
            </a:r>
            <a:r>
              <a:rPr lang="hu-HU" dirty="0" smtClean="0"/>
              <a:t>n?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9365" y="1417298"/>
            <a:ext cx="2652435" cy="4892022"/>
          </a:xfrm>
        </p:spPr>
        <p:txBody>
          <a:bodyPr>
            <a:normAutofit fontScale="77500" lnSpcReduction="20000"/>
          </a:bodyPr>
          <a:lstStyle/>
          <a:p>
            <a:r>
              <a:rPr lang="hu-HU" dirty="0"/>
              <a:t>a DNS működési egysége, </a:t>
            </a:r>
          </a:p>
          <a:p>
            <a:r>
              <a:rPr lang="hu-HU" dirty="0"/>
              <a:t>egy fehérjét (tulajdonságot) meghatározó DNS szakasz</a:t>
            </a:r>
          </a:p>
          <a:p>
            <a:r>
              <a:rPr lang="hu-HU" dirty="0" err="1"/>
              <a:t>Bázissorendje</a:t>
            </a:r>
            <a:r>
              <a:rPr lang="hu-HU" dirty="0"/>
              <a:t> a fehérjelánc </a:t>
            </a:r>
            <a:r>
              <a:rPr lang="hu-HU" dirty="0" err="1"/>
              <a:t>aminosavsorrendjét</a:t>
            </a:r>
            <a:r>
              <a:rPr lang="hu-HU" dirty="0"/>
              <a:t> határozza meg</a:t>
            </a:r>
          </a:p>
          <a:p>
            <a:r>
              <a:rPr lang="hu-HU" dirty="0"/>
              <a:t>Az embernek 20.000 génje van sejtenként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556792"/>
            <a:ext cx="5357371" cy="4509120"/>
          </a:xfrm>
          <a:prstGeom prst="rect">
            <a:avLst/>
          </a:prstGeom>
        </p:spPr>
      </p:pic>
      <p:pic>
        <p:nvPicPr>
          <p:cNvPr id="6" name="Tartalom helye 3" descr="Képtalálat a következ&amp;odblac;re: „book drawing”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3" t="3054" r="2500" b="71756"/>
          <a:stretch/>
        </p:blipFill>
        <p:spPr bwMode="auto">
          <a:xfrm>
            <a:off x="7668344" y="404664"/>
            <a:ext cx="865860" cy="5724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382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 az az allél?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8614" y="1512424"/>
            <a:ext cx="4825410" cy="4292839"/>
          </a:xfrm>
        </p:spPr>
        <p:txBody>
          <a:bodyPr>
            <a:normAutofit fontScale="55000" lnSpcReduction="20000"/>
          </a:bodyPr>
          <a:lstStyle/>
          <a:p>
            <a:r>
              <a:rPr lang="hu-HU" dirty="0" smtClean="0"/>
              <a:t>génváltozat</a:t>
            </a:r>
          </a:p>
          <a:p>
            <a:r>
              <a:rPr lang="hu-HU" dirty="0" smtClean="0"/>
              <a:t>mutációval keletkeznek</a:t>
            </a:r>
          </a:p>
          <a:p>
            <a:pPr lvl="1"/>
            <a:r>
              <a:rPr lang="hu-HU" dirty="0" smtClean="0"/>
              <a:t>Vad allél: populációban a leggyakrabban előforduló</a:t>
            </a:r>
          </a:p>
          <a:p>
            <a:pPr lvl="1"/>
            <a:r>
              <a:rPr lang="hu-HU" dirty="0" smtClean="0"/>
              <a:t>Letális allél: az egyed pusztulását okozza</a:t>
            </a:r>
          </a:p>
          <a:p>
            <a:pPr lvl="1"/>
            <a:r>
              <a:rPr lang="hu-HU" dirty="0" smtClean="0"/>
              <a:t>Multiplex allél: a tulajdonságot egy gén határozza meg, de több allélja is kialakult (AB0 vércsoport)</a:t>
            </a:r>
          </a:p>
          <a:p>
            <a:pPr lvl="1"/>
            <a:r>
              <a:rPr lang="hu-HU" dirty="0" smtClean="0"/>
              <a:t>Domináns és recesszív allél</a:t>
            </a:r>
            <a:endParaRPr lang="hu-HU" dirty="0"/>
          </a:p>
          <a:p>
            <a:r>
              <a:rPr lang="hu-HU" dirty="0"/>
              <a:t>egy génnek a populációban több </a:t>
            </a:r>
            <a:r>
              <a:rPr lang="hu-HU" dirty="0" smtClean="0"/>
              <a:t>változata is kialakult </a:t>
            </a:r>
          </a:p>
          <a:p>
            <a:pPr lvl="1"/>
            <a:r>
              <a:rPr lang="hu-HU" dirty="0" smtClean="0"/>
              <a:t>pl</a:t>
            </a:r>
            <a:r>
              <a:rPr lang="hu-HU" dirty="0"/>
              <a:t>. az ABO vércsoportrendszert meghatározó génnek  3 féle allélja alakult ki:</a:t>
            </a:r>
          </a:p>
          <a:p>
            <a:pPr lvl="1"/>
            <a:r>
              <a:rPr lang="hu-HU" altLang="hu-HU" dirty="0"/>
              <a:t>az egyik allél A fehérjét</a:t>
            </a:r>
          </a:p>
          <a:p>
            <a:pPr lvl="1"/>
            <a:r>
              <a:rPr lang="hu-HU" altLang="hu-HU" dirty="0"/>
              <a:t>a másik allél B fehérjét</a:t>
            </a:r>
          </a:p>
          <a:p>
            <a:pPr lvl="1"/>
            <a:r>
              <a:rPr lang="hu-HU" altLang="hu-HU" dirty="0"/>
              <a:t>a harmadik allél nem határoz meg fehérjét</a:t>
            </a:r>
          </a:p>
          <a:p>
            <a:pPr marL="0" indent="0">
              <a:buNone/>
            </a:pPr>
            <a:endParaRPr lang="hu-HU" altLang="hu-HU" dirty="0"/>
          </a:p>
          <a:p>
            <a:endParaRPr lang="hu-HU" dirty="0"/>
          </a:p>
          <a:p>
            <a:pPr lvl="3"/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5" name="Picture 2" descr="http://ttk.pte.hu/biologia/genetika/atg/chap04/4_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4906897"/>
            <a:ext cx="2160240" cy="1931510"/>
          </a:xfrm>
          <a:prstGeom prst="rect">
            <a:avLst/>
          </a:prstGeom>
          <a:noFill/>
        </p:spPr>
      </p:pic>
      <p:pic>
        <p:nvPicPr>
          <p:cNvPr id="22530" name="Picture 2" descr="http://www.startitup.sk/wp-content/uploads/2016/04/Banana_2670646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50385" y="857250"/>
            <a:ext cx="1838549" cy="1224660"/>
          </a:xfrm>
          <a:prstGeom prst="rect">
            <a:avLst/>
          </a:prstGeom>
          <a:noFill/>
        </p:spPr>
      </p:pic>
      <p:pic>
        <p:nvPicPr>
          <p:cNvPr id="22532" name="Picture 4" descr="https://o.quizlet.com/aL.rG6duxa9NI91I4h5Exw_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95523" y="3325586"/>
            <a:ext cx="2948477" cy="3402091"/>
          </a:xfrm>
          <a:prstGeom prst="rect">
            <a:avLst/>
          </a:prstGeom>
          <a:noFill/>
        </p:spPr>
      </p:pic>
      <p:pic>
        <p:nvPicPr>
          <p:cNvPr id="8" name="Tartalom helye 3" descr="Képtalálat a következ&amp;odblac;re: „book drawing”"/>
          <p:cNvPicPr>
            <a:picLocks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3" t="3054" r="2500" b="71756"/>
          <a:stretch/>
        </p:blipFill>
        <p:spPr bwMode="auto">
          <a:xfrm>
            <a:off x="6195523" y="1055771"/>
            <a:ext cx="865860" cy="5724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04971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 az a </a:t>
            </a:r>
            <a:r>
              <a:rPr lang="hu-HU" dirty="0" err="1" smtClean="0"/>
              <a:t>lókusz</a:t>
            </a:r>
            <a:r>
              <a:rPr lang="hu-HU" dirty="0" smtClean="0"/>
              <a:t>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gén fizikai helye a DNS-en, pl. a vércsoportot meghatározó gén </a:t>
            </a:r>
            <a:r>
              <a:rPr lang="hu-HU" dirty="0" err="1"/>
              <a:t>lokusza</a:t>
            </a:r>
            <a:r>
              <a:rPr lang="hu-HU" dirty="0"/>
              <a:t> a 9. kromoszómán </a:t>
            </a:r>
          </a:p>
        </p:txBody>
      </p:sp>
      <p:pic>
        <p:nvPicPr>
          <p:cNvPr id="25602" name="Picture 2" descr="http://gensidene.uib.no/bilder/ABO_loc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266983"/>
            <a:ext cx="4104456" cy="2496526"/>
          </a:xfrm>
          <a:prstGeom prst="rect">
            <a:avLst/>
          </a:prstGeom>
          <a:noFill/>
        </p:spPr>
      </p:pic>
      <p:pic>
        <p:nvPicPr>
          <p:cNvPr id="5" name="Picture 6" descr="http://www.kultfm.hu/wp-content/uploads/2013/09/konyvkupa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8216" y="885659"/>
            <a:ext cx="1322784" cy="86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Picture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8044"/>
            <a:ext cx="3779912" cy="188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863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Homozigóta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1800" dirty="0"/>
              <a:t>a homológ kromoszómák  adott helyein azonos allélokat tartalmazó sejt, illetve ilyen testi sejtekkel rendelkező élőlény.</a:t>
            </a:r>
          </a:p>
          <a:p>
            <a:endParaRPr lang="hu-HU" dirty="0"/>
          </a:p>
        </p:txBody>
      </p:sp>
      <p:pic>
        <p:nvPicPr>
          <p:cNvPr id="30722" name="Picture 2" descr="https://encrypted-tbn3.gstatic.com/images?q=tbn:ANd9GcT_aykxLNzUJxotkFCTcJD6wC8K13f8erC1xHx3AwLwfkvAAId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7877" y="2888943"/>
            <a:ext cx="1950244" cy="2807494"/>
          </a:xfrm>
          <a:prstGeom prst="rect">
            <a:avLst/>
          </a:prstGeom>
          <a:noFill/>
        </p:spPr>
      </p:pic>
      <p:sp>
        <p:nvSpPr>
          <p:cNvPr id="5" name="Ellipszis 4"/>
          <p:cNvSpPr/>
          <p:nvPr/>
        </p:nvSpPr>
        <p:spPr>
          <a:xfrm>
            <a:off x="3707904" y="2834934"/>
            <a:ext cx="702078" cy="70207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7" name="Ellipszis 6"/>
          <p:cNvSpPr/>
          <p:nvPr/>
        </p:nvSpPr>
        <p:spPr>
          <a:xfrm>
            <a:off x="4517994" y="2834934"/>
            <a:ext cx="702078" cy="70207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8" name="Picture 2" descr="http://images.slideplayer.hu/8/2130072/slides/slide_6.jpg"/>
          <p:cNvPicPr/>
          <p:nvPr/>
        </p:nvPicPr>
        <p:blipFill rotWithShape="1">
          <a:blip r:embed="rId3" cstate="print"/>
          <a:srcRect l="5125" t="22707" r="9888" b="10273"/>
          <a:stretch/>
        </p:blipFill>
        <p:spPr bwMode="auto">
          <a:xfrm>
            <a:off x="5496130" y="2888943"/>
            <a:ext cx="3345743" cy="23051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Tartalom helye 3" descr="Képtalálat a következ&amp;odblac;re: „book drawing”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3" t="3054" r="2500" b="71756"/>
          <a:stretch/>
        </p:blipFill>
        <p:spPr bwMode="auto">
          <a:xfrm>
            <a:off x="7687393" y="51653"/>
            <a:ext cx="1154480" cy="7632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78723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Heterozigóta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1800" dirty="0"/>
              <a:t>a homológ kromoszómák adott helyein különböző allélokat tartalmazó sejt,illetve ilyen testi sejtekkel rendelkező élőlény.</a:t>
            </a:r>
          </a:p>
          <a:p>
            <a:endParaRPr lang="hu-HU" dirty="0"/>
          </a:p>
        </p:txBody>
      </p:sp>
      <p:pic>
        <p:nvPicPr>
          <p:cNvPr id="29698" name="Picture 2" descr="https://encrypted-tbn3.gstatic.com/images?q=tbn:ANd9GcT_aykxLNzUJxotkFCTcJD6wC8K13f8erC1xHx3AwLwfkvAAId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3871" y="2888943"/>
            <a:ext cx="1950244" cy="2807494"/>
          </a:xfrm>
          <a:prstGeom prst="rect">
            <a:avLst/>
          </a:prstGeom>
          <a:noFill/>
        </p:spPr>
      </p:pic>
      <p:sp>
        <p:nvSpPr>
          <p:cNvPr id="5" name="Ellipszis 4"/>
          <p:cNvSpPr/>
          <p:nvPr/>
        </p:nvSpPr>
        <p:spPr>
          <a:xfrm>
            <a:off x="3437874" y="3429000"/>
            <a:ext cx="702078" cy="70207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6" name="Picture 2" descr="http://images.slideplayer.hu/8/2130072/slides/slide_6.jpg"/>
          <p:cNvPicPr/>
          <p:nvPr/>
        </p:nvPicPr>
        <p:blipFill rotWithShape="1">
          <a:blip r:embed="rId3" cstate="print"/>
          <a:srcRect l="5125" t="22707" r="9888" b="10273"/>
          <a:stretch/>
        </p:blipFill>
        <p:spPr bwMode="auto">
          <a:xfrm>
            <a:off x="5496130" y="2888943"/>
            <a:ext cx="3345743" cy="23051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Tartalom helye 3" descr="Képtalálat a következ&amp;odblac;re: „book drawing”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3" t="3054" r="2500" b="71756"/>
          <a:stretch/>
        </p:blipFill>
        <p:spPr bwMode="auto">
          <a:xfrm>
            <a:off x="7687393" y="51653"/>
            <a:ext cx="1154480" cy="7632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1181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1062</TotalTime>
  <Words>471</Words>
  <Application>Microsoft Office PowerPoint</Application>
  <PresentationFormat>Diavetítés a képernyőre (4:3 oldalarány)</PresentationFormat>
  <Paragraphs>59</Paragraphs>
  <Slides>10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Office-téma</vt:lpstr>
      <vt:lpstr>Érettségi követelmények</vt:lpstr>
      <vt:lpstr>Öröklődés és változékonyság</vt:lpstr>
      <vt:lpstr>Centrális dogma:  minden élőre jellemző információáramlási irány</vt:lpstr>
      <vt:lpstr>DNS megkettőződése</vt:lpstr>
      <vt:lpstr>Mi az a gén?</vt:lpstr>
      <vt:lpstr>Mi az az allél?</vt:lpstr>
      <vt:lpstr>Mi az a lókusz?</vt:lpstr>
      <vt:lpstr>Homozigóta</vt:lpstr>
      <vt:lpstr>Heterozigóta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öröklődő információ megjelenésének kémiai alapjai</dc:title>
  <cp:lastModifiedBy>Balázs Brigitta</cp:lastModifiedBy>
  <cp:revision>46</cp:revision>
  <dcterms:created xsi:type="dcterms:W3CDTF">2016-06-19T16:57:08Z</dcterms:created>
  <dcterms:modified xsi:type="dcterms:W3CDTF">2020-11-21T14:55:40Z</dcterms:modified>
</cp:coreProperties>
</file>