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83" r:id="rId3"/>
    <p:sldId id="284" r:id="rId4"/>
    <p:sldId id="273" r:id="rId5"/>
    <p:sldId id="278" r:id="rId6"/>
    <p:sldId id="269" r:id="rId7"/>
    <p:sldId id="280" r:id="rId8"/>
    <p:sldId id="28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AF291A-73F3-4A96-BD1F-7561CBE87F4E}" v="2" dt="2020-01-18T15:50:00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972BA-5D1A-4D00-BF2B-5D1212FF02DF}" type="datetimeFigureOut">
              <a:rPr lang="hu-HU" smtClean="0"/>
              <a:t>2020. 11. 22.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BE783-44D2-4AF7-B715-F6A935F2B8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018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A073-089D-4FFC-B82C-CB70CC79E22E}" type="datetimeFigureOut">
              <a:rPr lang="hu-HU" smtClean="0"/>
              <a:pPr/>
              <a:t>2020. 11. 22.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D8C5A-AFD8-42CA-BF05-BFAB361C4DB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Érettségi követelmények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1814" t="57875" r="4064" b="19485"/>
          <a:stretch/>
        </p:blipFill>
        <p:spPr>
          <a:xfrm>
            <a:off x="107505" y="1196753"/>
            <a:ext cx="9036496" cy="136736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 rotWithShape="1">
          <a:blip r:embed="rId3"/>
          <a:srcRect l="11622" t="23625" r="4256" b="60626"/>
          <a:stretch/>
        </p:blipFill>
        <p:spPr>
          <a:xfrm>
            <a:off x="94720" y="2533676"/>
            <a:ext cx="9049280" cy="95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33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ehérjeszintéz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69" b="7555"/>
          <a:stretch>
            <a:fillRect/>
          </a:stretch>
        </p:blipFill>
        <p:spPr bwMode="auto">
          <a:xfrm>
            <a:off x="4375029" y="1556792"/>
            <a:ext cx="4768971" cy="3846520"/>
          </a:xfrm>
          <a:prstGeom prst="rect">
            <a:avLst/>
          </a:prstGeom>
          <a:noFill/>
          <a:ln w="38100" cmpd="dbl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15816" y="733171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800" u="sng" dirty="0" smtClean="0"/>
              <a:t>Fehérjeszintézis</a:t>
            </a:r>
            <a:endParaRPr lang="hu-HU" altLang="hu-HU" sz="2800" u="sng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1801318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dirty="0"/>
              <a:t>Szükség van: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552" y="2307372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- információ: DNS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560" y="2807552"/>
            <a:ext cx="36004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dirty="0" smtClean="0"/>
              <a:t>- építőelemek</a:t>
            </a:r>
            <a:r>
              <a:rPr lang="hu-HU" altLang="hu-HU" dirty="0"/>
              <a:t>: </a:t>
            </a:r>
            <a:r>
              <a:rPr lang="hu-HU" altLang="hu-HU" dirty="0" smtClean="0"/>
              <a:t>aminosavak         </a:t>
            </a:r>
          </a:p>
          <a:p>
            <a:pPr>
              <a:spcBef>
                <a:spcPct val="50000"/>
              </a:spcBef>
            </a:pPr>
            <a:r>
              <a:rPr lang="hu-HU" altLang="hu-HU" dirty="0" smtClean="0"/>
              <a:t>     - táplálékkal felvett fehérjékből</a:t>
            </a:r>
          </a:p>
          <a:p>
            <a:pPr>
              <a:spcBef>
                <a:spcPct val="50000"/>
              </a:spcBef>
            </a:pPr>
            <a:r>
              <a:rPr lang="hu-HU" altLang="hu-HU" dirty="0"/>
              <a:t> </a:t>
            </a:r>
            <a:r>
              <a:rPr lang="hu-HU" altLang="hu-HU" dirty="0" smtClean="0"/>
              <a:t>    - sejt fehérjéinek lebontásából</a:t>
            </a:r>
          </a:p>
          <a:p>
            <a:pPr>
              <a:spcBef>
                <a:spcPct val="50000"/>
              </a:spcBef>
            </a:pPr>
            <a:endParaRPr lang="hu-HU" altLang="hu-HU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53616" y="4024244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dirty="0"/>
              <a:t>- helyszín: riboszómák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3616" y="4585436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dirty="0"/>
              <a:t>- szállító-RNS molekulák (t-RNS)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31829" y="525062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dirty="0"/>
              <a:t>- információs-RNS (m-RNS)molekulák </a:t>
            </a:r>
          </a:p>
        </p:txBody>
      </p:sp>
    </p:spTree>
    <p:extLst>
      <p:ext uri="{BB962C8B-B14F-4D97-AF65-F5344CB8AC3E}">
        <p14:creationId xmlns:p14="http://schemas.microsoft.com/office/powerpoint/2010/main" val="346274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u="sng"/>
              <a:t>Információáramlás iránya</a:t>
            </a:r>
            <a:r>
              <a:rPr lang="hu-HU" altLang="hu-HU"/>
              <a:t>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219200" y="1909763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/>
              <a:t>DNS aktív szál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676400" y="267176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/>
              <a:t>m-RNS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676400" y="343376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/>
              <a:t>t-RNS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676400" y="419576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/>
              <a:t>fehérje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362200" y="2366963"/>
            <a:ext cx="0" cy="2286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2362200" y="3128963"/>
            <a:ext cx="0" cy="2286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362200" y="3890963"/>
            <a:ext cx="0" cy="2286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310272" y="1225567"/>
            <a:ext cx="3889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dirty="0"/>
              <a:t>3 bázis határoz meg 1 aminosavat !!!</a:t>
            </a:r>
          </a:p>
        </p:txBody>
      </p:sp>
      <p:pic>
        <p:nvPicPr>
          <p:cNvPr id="14348" name="Picture 12" descr="fehérjeszintéz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69" b="7555"/>
          <a:stretch>
            <a:fillRect/>
          </a:stretch>
        </p:blipFill>
        <p:spPr bwMode="auto">
          <a:xfrm>
            <a:off x="3731461" y="1909763"/>
            <a:ext cx="4828946" cy="3895501"/>
          </a:xfrm>
          <a:prstGeom prst="rect">
            <a:avLst/>
          </a:prstGeom>
          <a:noFill/>
          <a:ln w="38100" cmpd="dbl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73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9258"/>
            <a:ext cx="8229600" cy="1143000"/>
          </a:xfrm>
        </p:spPr>
        <p:txBody>
          <a:bodyPr/>
          <a:lstStyle/>
          <a:p>
            <a:r>
              <a:rPr lang="hu-HU" dirty="0" smtClean="0"/>
              <a:t>Fehérjeszintézis folyamata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650" y="1268760"/>
            <a:ext cx="4178913" cy="4680520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 sz="2500" dirty="0" smtClean="0"/>
              <a:t>a </a:t>
            </a:r>
            <a:r>
              <a:rPr lang="hu-HU" altLang="hu-HU" sz="2500" dirty="0"/>
              <a:t>DNS egy szakaszáról (gén) mRNS készül, </a:t>
            </a:r>
          </a:p>
          <a:p>
            <a:r>
              <a:rPr lang="hu-HU" altLang="hu-HU" sz="2500" dirty="0"/>
              <a:t>a DNS </a:t>
            </a:r>
            <a:r>
              <a:rPr lang="hu-HU" altLang="hu-HU" sz="2500" dirty="0" err="1"/>
              <a:t>nukleotidsorrendje</a:t>
            </a:r>
            <a:r>
              <a:rPr lang="hu-HU" altLang="hu-HU" sz="2500" dirty="0"/>
              <a:t> az mRNS </a:t>
            </a:r>
            <a:r>
              <a:rPr lang="hu-HU" altLang="hu-HU" sz="2500" dirty="0" err="1"/>
              <a:t>nukleotidsorrendjére</a:t>
            </a:r>
            <a:r>
              <a:rPr lang="hu-HU" altLang="hu-HU" sz="2500" dirty="0"/>
              <a:t> íródik,  ez a folyamat az átírás= </a:t>
            </a:r>
            <a:r>
              <a:rPr lang="hu-HU" altLang="hu-HU" sz="2500" b="1" dirty="0"/>
              <a:t>transzkripció</a:t>
            </a:r>
            <a:r>
              <a:rPr lang="hu-HU" altLang="hu-HU" sz="2500" dirty="0"/>
              <a:t>, az RNS szintéziskor valósul </a:t>
            </a:r>
            <a:r>
              <a:rPr lang="hu-HU" altLang="hu-HU" sz="2500" dirty="0" smtClean="0"/>
              <a:t>meg</a:t>
            </a:r>
          </a:p>
          <a:p>
            <a:endParaRPr lang="hu-HU" altLang="hu-HU" sz="2500" dirty="0"/>
          </a:p>
          <a:p>
            <a:r>
              <a:rPr lang="hu-HU" altLang="hu-HU" sz="2500" dirty="0"/>
              <a:t>a fehérje szintéziskor a mRNS nukleonid sorrendjének lefordítása történik a fehérje  aminosav sorrendjének a nyelvére, ez a folyamat a lefordítás = </a:t>
            </a:r>
            <a:r>
              <a:rPr lang="hu-HU" altLang="hu-HU" sz="2500" b="1" dirty="0"/>
              <a:t>transzláció</a:t>
            </a:r>
            <a:endParaRPr lang="hu-HU" sz="2500" b="1" dirty="0"/>
          </a:p>
        </p:txBody>
      </p:sp>
      <p:pic>
        <p:nvPicPr>
          <p:cNvPr id="4" name="Picture 5" descr="startr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446587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Tartalom helye 3" descr="Képtalálat a következ&amp;odblac;re: „book drawing”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33" t="3054" r="2500" b="71756"/>
          <a:stretch/>
        </p:blipFill>
        <p:spPr bwMode="auto">
          <a:xfrm>
            <a:off x="7894757" y="8487"/>
            <a:ext cx="1154480" cy="7632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58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Az </a:t>
            </a:r>
            <a:r>
              <a:rPr lang="hu-HU" dirty="0"/>
              <a:t>átírás </a:t>
            </a:r>
            <a:r>
              <a:rPr lang="hu-HU" dirty="0" smtClean="0"/>
              <a:t>és </a:t>
            </a:r>
            <a:r>
              <a:rPr lang="pt-BR" dirty="0" smtClean="0"/>
              <a:t>a </a:t>
            </a:r>
            <a:r>
              <a:rPr lang="pt-BR" dirty="0"/>
              <a:t>feh</a:t>
            </a:r>
            <a:r>
              <a:rPr lang="hu-HU" dirty="0"/>
              <a:t>é</a:t>
            </a:r>
            <a:r>
              <a:rPr lang="pt-BR" dirty="0"/>
              <a:t>rjeszint</a:t>
            </a:r>
            <a:r>
              <a:rPr lang="hu-HU" dirty="0"/>
              <a:t>é</a:t>
            </a:r>
            <a:r>
              <a:rPr lang="pt-BR" dirty="0"/>
              <a:t>zis v</a:t>
            </a:r>
            <a:r>
              <a:rPr lang="hu-HU" dirty="0"/>
              <a:t>á</a:t>
            </a:r>
            <a:r>
              <a:rPr lang="pt-BR" dirty="0"/>
              <a:t>zlata</a:t>
            </a:r>
            <a:r>
              <a:rPr lang="hu-HU" dirty="0"/>
              <a:t> a </a:t>
            </a:r>
            <a:r>
              <a:rPr lang="hu-HU" dirty="0" err="1"/>
              <a:t>prokarióta</a:t>
            </a:r>
            <a:r>
              <a:rPr lang="hu-HU" dirty="0"/>
              <a:t> és az </a:t>
            </a:r>
            <a:r>
              <a:rPr lang="hu-HU" dirty="0" err="1"/>
              <a:t>eukarióta</a:t>
            </a:r>
            <a:r>
              <a:rPr lang="hu-HU" dirty="0"/>
              <a:t> sejtekben:</a:t>
            </a:r>
          </a:p>
          <a:p>
            <a:pPr lvl="1"/>
            <a:r>
              <a:rPr lang="hu-HU" dirty="0" err="1"/>
              <a:t>Prokarióta</a:t>
            </a:r>
            <a:r>
              <a:rPr lang="hu-HU" dirty="0"/>
              <a:t>: átírás és a fehérjeszintézis folyamata térben és időben sem különül el egymástól.</a:t>
            </a:r>
          </a:p>
          <a:p>
            <a:pPr lvl="1"/>
            <a:r>
              <a:rPr lang="hu-HU" dirty="0" err="1"/>
              <a:t>Eukarióta</a:t>
            </a:r>
            <a:r>
              <a:rPr lang="hu-HU" dirty="0"/>
              <a:t>: </a:t>
            </a:r>
          </a:p>
          <a:p>
            <a:pPr lvl="2"/>
            <a:r>
              <a:rPr lang="hu-HU" dirty="0"/>
              <a:t>Átírás: sejtmagban</a:t>
            </a:r>
          </a:p>
          <a:p>
            <a:pPr lvl="2"/>
            <a:r>
              <a:rPr lang="hu-HU" dirty="0"/>
              <a:t>Átfordítás: sejtplazma riboszómáin</a:t>
            </a:r>
          </a:p>
          <a:p>
            <a:r>
              <a:rPr lang="hu-HU" dirty="0"/>
              <a:t>A kétféle sejttípus anyagcserefolyamatai, azok szabályozása emiatt lényeges eltéréseket mutat.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61069" t="12594" r="17900" b="15548"/>
          <a:stretch/>
        </p:blipFill>
        <p:spPr>
          <a:xfrm>
            <a:off x="5547868" y="1042"/>
            <a:ext cx="3569376" cy="685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48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Genetikai </a:t>
            </a:r>
            <a:r>
              <a:rPr lang="hu-HU" dirty="0"/>
              <a:t>kód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6510" y="2013540"/>
            <a:ext cx="4315490" cy="3987210"/>
          </a:xfrm>
        </p:spPr>
        <p:txBody>
          <a:bodyPr>
            <a:normAutofit fontScale="62500" lnSpcReduction="20000"/>
          </a:bodyPr>
          <a:lstStyle/>
          <a:p>
            <a:r>
              <a:rPr lang="hu-HU" altLang="hu-HU" dirty="0"/>
              <a:t>bázis hármasok (</a:t>
            </a:r>
            <a:r>
              <a:rPr lang="hu-HU" altLang="hu-HU" dirty="0" err="1"/>
              <a:t>tripletek</a:t>
            </a:r>
            <a:r>
              <a:rPr lang="hu-HU" altLang="hu-HU" dirty="0"/>
              <a:t>) összessége</a:t>
            </a:r>
          </a:p>
          <a:p>
            <a:r>
              <a:rPr lang="hu-HU" altLang="hu-HU" dirty="0"/>
              <a:t>bázishármasok fajtái: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/>
              <a:t>Kód: DNS bázishármasai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err="1"/>
              <a:t>kodon</a:t>
            </a:r>
            <a:r>
              <a:rPr lang="hu-HU" altLang="hu-HU" dirty="0"/>
              <a:t>: mRNS bázishármasai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/>
              <a:t>Antikodon: tRNS bázishármasai</a:t>
            </a:r>
          </a:p>
          <a:p>
            <a:r>
              <a:rPr lang="hu-HU" altLang="hu-HU" dirty="0"/>
              <a:t> a genetikai kódrendszer jellemzői: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/>
              <a:t>univerzális (</a:t>
            </a:r>
            <a:r>
              <a:rPr lang="hu-HU" altLang="hu-HU" sz="1500" dirty="0">
                <a:solidFill>
                  <a:srgbClr val="FF0000"/>
                </a:solidFill>
              </a:rPr>
              <a:t>Jelentősége: egy GMO baktériumsejt emberi fehérje előállítására is képes pl. inzulin előállításra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/>
              <a:t>Degenerált (egy AS-</a:t>
            </a:r>
            <a:r>
              <a:rPr lang="hu-HU" altLang="hu-HU" dirty="0" err="1"/>
              <a:t>nak</a:t>
            </a:r>
            <a:r>
              <a:rPr lang="hu-HU" altLang="hu-HU" dirty="0"/>
              <a:t> többféle kódja van)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/>
              <a:t>vesszőmentes (kihagyásmentes)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err="1"/>
              <a:t>átfedésmentes</a:t>
            </a:r>
            <a:endParaRPr lang="hu-HU" altLang="hu-HU" dirty="0"/>
          </a:p>
          <a:p>
            <a:endParaRPr lang="hu-HU" dirty="0"/>
          </a:p>
        </p:txBody>
      </p:sp>
      <p:pic>
        <p:nvPicPr>
          <p:cNvPr id="4" name="Tartalom helye 2" descr="biokem15b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977" y="2324544"/>
            <a:ext cx="4742579" cy="3234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Tartalom helye 3" descr="Képtalálat a következ&amp;odblac;re: „book drawing”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33" t="3054" r="2500" b="71756"/>
          <a:stretch/>
        </p:blipFill>
        <p:spPr bwMode="auto">
          <a:xfrm>
            <a:off x="7812076" y="289145"/>
            <a:ext cx="1154480" cy="7632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7862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723" y="703385"/>
            <a:ext cx="7596554" cy="558311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fehérjéket az alapegységekből </a:t>
            </a:r>
            <a:r>
              <a:rPr lang="hu-HU" altLang="hu-HU" sz="1477" b="1" dirty="0">
                <a:solidFill>
                  <a:schemeClr val="tx2"/>
                </a:solidFill>
              </a:rPr>
              <a:t>enzimek</a:t>
            </a:r>
            <a:r>
              <a:rPr lang="hu-HU" altLang="hu-HU" sz="1477" dirty="0">
                <a:solidFill>
                  <a:schemeClr val="tx2"/>
                </a:solidFill>
              </a:rPr>
              <a:t> kapcsolják össze megfelelő sorrendben: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			</a:t>
            </a:r>
            <a:r>
              <a:rPr lang="hu-HU" altLang="hu-HU" sz="1477" b="1" dirty="0">
                <a:solidFill>
                  <a:schemeClr val="tx2"/>
                </a:solidFill>
              </a:rPr>
              <a:t>Információ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DNS aktív szálán </a:t>
            </a:r>
            <a:r>
              <a:rPr lang="hu-HU" altLang="hu-HU" sz="1477" dirty="0" err="1">
                <a:solidFill>
                  <a:schemeClr val="tx2"/>
                </a:solidFill>
              </a:rPr>
              <a:t>nukleotidhármasokban</a:t>
            </a:r>
            <a:r>
              <a:rPr lang="hu-HU" altLang="hu-HU" sz="1477" dirty="0">
                <a:solidFill>
                  <a:schemeClr val="tx2"/>
                </a:solidFill>
              </a:rPr>
              <a:t> található megy</a:t>
            </a:r>
            <a:r>
              <a:rPr lang="hu-HU" altLang="hu-HU" sz="1292" dirty="0">
                <a:solidFill>
                  <a:schemeClr val="tx2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		(bázistripletekben)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b="1" dirty="0">
                <a:solidFill>
                  <a:schemeClr val="tx2"/>
                </a:solidFill>
              </a:rPr>
              <a:t>átírás</a:t>
            </a:r>
            <a:r>
              <a:rPr lang="hu-HU" altLang="hu-HU" sz="1477" dirty="0">
                <a:solidFill>
                  <a:schemeClr val="tx2"/>
                </a:solidFill>
              </a:rPr>
              <a:t> (transzkripció) </a:t>
            </a:r>
            <a:r>
              <a:rPr lang="hu-HU" altLang="hu-HU" sz="1477" b="1" dirty="0" err="1">
                <a:solidFill>
                  <a:schemeClr val="tx2"/>
                </a:solidFill>
              </a:rPr>
              <a:t>mRNS</a:t>
            </a:r>
            <a:r>
              <a:rPr lang="hu-HU" altLang="hu-HU" sz="1477" b="1" dirty="0">
                <a:solidFill>
                  <a:schemeClr val="tx2"/>
                </a:solidFill>
              </a:rPr>
              <a:t>-re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	(hírvivő RNS)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az mRNS elszállítja az információt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</a:t>
            </a:r>
            <a:r>
              <a:rPr lang="hu-HU" altLang="hu-HU" sz="1477" b="1" dirty="0">
                <a:solidFill>
                  <a:schemeClr val="tx2"/>
                </a:solidFill>
              </a:rPr>
              <a:t>riboszómák felszínére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(a fehérjeszintézis helyszíneire)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az aktivált aminosavakat a </a:t>
            </a:r>
            <a:r>
              <a:rPr lang="hu-HU" altLang="hu-HU" sz="1477" b="1" dirty="0" err="1">
                <a:solidFill>
                  <a:schemeClr val="tx2"/>
                </a:solidFill>
              </a:rPr>
              <a:t>tRNS-ek</a:t>
            </a:r>
            <a:r>
              <a:rPr lang="hu-HU" altLang="hu-HU" sz="1477" b="1" dirty="0">
                <a:solidFill>
                  <a:schemeClr val="tx2"/>
                </a:solidFill>
              </a:rPr>
              <a:t> </a:t>
            </a:r>
            <a:r>
              <a:rPr lang="hu-HU" altLang="hu-HU" sz="1477" dirty="0">
                <a:solidFill>
                  <a:schemeClr val="tx2"/>
                </a:solidFill>
              </a:rPr>
              <a:t>szállítják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riboszómákhoz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64 antikodon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61 aminosavat jelez, (ebből 1. a startjel = lánckezdő aminosav jel), 3 stopjel =lánczáró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mRNS nukleotidsorrendjének </a:t>
            </a:r>
            <a:r>
              <a:rPr lang="hu-HU" altLang="hu-HU" sz="1477" b="1" dirty="0">
                <a:solidFill>
                  <a:schemeClr val="tx2"/>
                </a:solidFill>
              </a:rPr>
              <a:t>átfordítása = transzlációja</a:t>
            </a:r>
            <a:r>
              <a:rPr lang="hu-HU" altLang="hu-HU" sz="1477" dirty="0">
                <a:solidFill>
                  <a:schemeClr val="tx2"/>
                </a:solidFill>
              </a:rPr>
              <a:t> az fehérjék aminosavsorrendjének nyelvére – ezt a tRNS végzi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</a:t>
            </a:r>
            <a:r>
              <a:rPr lang="hu-HU" altLang="hu-HU" sz="1477" b="1" dirty="0">
                <a:solidFill>
                  <a:schemeClr val="tx2"/>
                </a:solidFill>
              </a:rPr>
              <a:t> tRNS </a:t>
            </a:r>
            <a:r>
              <a:rPr lang="hu-HU" altLang="hu-HU" sz="1477" dirty="0">
                <a:solidFill>
                  <a:schemeClr val="tx2"/>
                </a:solidFill>
              </a:rPr>
              <a:t>az mRNS kodonjainak megfelelő aminosavakat hordoz 	az aminosavak  a megfelelő sorrendben </a:t>
            </a:r>
            <a:r>
              <a:rPr lang="hu-HU" altLang="hu-HU" sz="1477" dirty="0" err="1">
                <a:solidFill>
                  <a:schemeClr val="tx2"/>
                </a:solidFill>
              </a:rPr>
              <a:t>peptidkötésekkel</a:t>
            </a:r>
            <a:r>
              <a:rPr lang="hu-HU" altLang="hu-HU" sz="1477" dirty="0">
                <a:solidFill>
                  <a:schemeClr val="tx2"/>
                </a:solidFill>
              </a:rPr>
              <a:t> kapcsolódnak össze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kialakul a </a:t>
            </a:r>
            <a:r>
              <a:rPr lang="hu-HU" altLang="hu-HU" sz="1477" dirty="0" err="1">
                <a:solidFill>
                  <a:schemeClr val="tx2"/>
                </a:solidFill>
              </a:rPr>
              <a:t>polipeptidlánc</a:t>
            </a:r>
            <a:endParaRPr lang="hu-HU" altLang="hu-HU" sz="1477" dirty="0">
              <a:solidFill>
                <a:schemeClr val="tx2"/>
              </a:solidFill>
            </a:endParaRPr>
          </a:p>
        </p:txBody>
      </p:sp>
      <p:sp>
        <p:nvSpPr>
          <p:cNvPr id="46083" name="Line 4"/>
          <p:cNvSpPr>
            <a:spLocks noChangeShapeType="1"/>
          </p:cNvSpPr>
          <p:nvPr/>
        </p:nvSpPr>
        <p:spPr bwMode="auto">
          <a:xfrm>
            <a:off x="5436577" y="1833197"/>
            <a:ext cx="5978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16" name="Group 12"/>
          <p:cNvGraphicFramePr>
            <a:graphicFrameLocks noGrp="1"/>
          </p:cNvGraphicFramePr>
          <p:nvPr/>
        </p:nvGraphicFramePr>
        <p:xfrm>
          <a:off x="6498981" y="1502020"/>
          <a:ext cx="731226" cy="366346"/>
        </p:xfrm>
        <a:graphic>
          <a:graphicData uri="http://schemas.openxmlformats.org/drawingml/2006/table">
            <a:tbl>
              <a:tblPr/>
              <a:tblGrid>
                <a:gridCol w="731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kód</a:t>
                      </a:r>
                    </a:p>
                  </a:txBody>
                  <a:tcPr marL="84406" marR="84406" marT="42270" marB="42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90" name="Line 13"/>
          <p:cNvSpPr>
            <a:spLocks noChangeShapeType="1"/>
          </p:cNvSpPr>
          <p:nvPr/>
        </p:nvSpPr>
        <p:spPr bwMode="auto">
          <a:xfrm>
            <a:off x="2577612" y="1966546"/>
            <a:ext cx="0" cy="1992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091" name="Line 14"/>
          <p:cNvSpPr>
            <a:spLocks noChangeShapeType="1"/>
          </p:cNvSpPr>
          <p:nvPr/>
        </p:nvSpPr>
        <p:spPr bwMode="auto">
          <a:xfrm>
            <a:off x="4637943" y="2631831"/>
            <a:ext cx="13965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39" name="Group 35"/>
          <p:cNvGraphicFramePr>
            <a:graphicFrameLocks noGrp="1"/>
          </p:cNvGraphicFramePr>
          <p:nvPr/>
        </p:nvGraphicFramePr>
        <p:xfrm>
          <a:off x="6433039" y="2365131"/>
          <a:ext cx="930520" cy="343230"/>
        </p:xfrm>
        <a:graphic>
          <a:graphicData uri="http://schemas.openxmlformats.org/drawingml/2006/table">
            <a:tbl>
              <a:tblPr/>
              <a:tblGrid>
                <a:gridCol w="93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kodon</a:t>
                      </a:r>
                    </a:p>
                  </a:txBody>
                  <a:tcPr marL="84406" marR="84406" marT="42075" marB="420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98" name="Line 25"/>
          <p:cNvSpPr>
            <a:spLocks noChangeShapeType="1"/>
          </p:cNvSpPr>
          <p:nvPr/>
        </p:nvSpPr>
        <p:spPr bwMode="auto">
          <a:xfrm>
            <a:off x="6831623" y="1966547"/>
            <a:ext cx="0" cy="33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099" name="Line 26"/>
          <p:cNvSpPr>
            <a:spLocks noChangeShapeType="1"/>
          </p:cNvSpPr>
          <p:nvPr/>
        </p:nvSpPr>
        <p:spPr bwMode="auto">
          <a:xfrm>
            <a:off x="6831623" y="276371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38" name="Group 34"/>
          <p:cNvGraphicFramePr>
            <a:graphicFrameLocks noGrp="1"/>
          </p:cNvGraphicFramePr>
          <p:nvPr/>
        </p:nvGraphicFramePr>
        <p:xfrm>
          <a:off x="6367097" y="3363059"/>
          <a:ext cx="1263162" cy="343230"/>
        </p:xfrm>
        <a:graphic>
          <a:graphicData uri="http://schemas.openxmlformats.org/drawingml/2006/table">
            <a:tbl>
              <a:tblPr/>
              <a:tblGrid>
                <a:gridCol w="126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antikodon</a:t>
                      </a:r>
                    </a:p>
                  </a:txBody>
                  <a:tcPr marL="84406" marR="84406" marT="42075" marB="420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106" name="Line 36"/>
          <p:cNvSpPr>
            <a:spLocks noChangeShapeType="1"/>
          </p:cNvSpPr>
          <p:nvPr/>
        </p:nvSpPr>
        <p:spPr bwMode="auto">
          <a:xfrm>
            <a:off x="3043604" y="2631831"/>
            <a:ext cx="0" cy="2652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7" name="Line 37"/>
          <p:cNvSpPr>
            <a:spLocks noChangeShapeType="1"/>
          </p:cNvSpPr>
          <p:nvPr/>
        </p:nvSpPr>
        <p:spPr bwMode="auto">
          <a:xfrm>
            <a:off x="2312377" y="1434613"/>
            <a:ext cx="0" cy="2652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8" name="Line 38"/>
          <p:cNvSpPr>
            <a:spLocks noChangeShapeType="1"/>
          </p:cNvSpPr>
          <p:nvPr/>
        </p:nvSpPr>
        <p:spPr bwMode="auto">
          <a:xfrm>
            <a:off x="5701812" y="4581128"/>
            <a:ext cx="3326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9" name="AutoShape 39"/>
          <p:cNvSpPr>
            <a:spLocks/>
          </p:cNvSpPr>
          <p:nvPr/>
        </p:nvSpPr>
        <p:spPr bwMode="auto">
          <a:xfrm rot="5400000">
            <a:off x="4240091" y="1435345"/>
            <a:ext cx="464526" cy="7643446"/>
          </a:xfrm>
          <a:prstGeom prst="rightBrace">
            <a:avLst>
              <a:gd name="adj1" fmla="val 1371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u-HU" altLang="hu-HU" sz="2954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4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723" y="703385"/>
            <a:ext cx="7596554" cy="558311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fehérjéket az alapegységekből  </a:t>
            </a:r>
            <a:r>
              <a:rPr lang="hu-HU" altLang="hu-HU" sz="1477" b="1" dirty="0">
                <a:solidFill>
                  <a:schemeClr val="tx2"/>
                </a:solidFill>
              </a:rPr>
              <a:t>………………………..</a:t>
            </a:r>
            <a:r>
              <a:rPr lang="hu-HU" altLang="hu-HU" sz="1477" dirty="0">
                <a:solidFill>
                  <a:schemeClr val="tx2"/>
                </a:solidFill>
              </a:rPr>
              <a:t> kapcsolják össze megfelelő sorrendben: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b="1" dirty="0">
                <a:solidFill>
                  <a:schemeClr val="tx2"/>
                </a:solidFill>
              </a:rPr>
              <a:t>Információ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DNS aktív szálán ……………………………. található meg</a:t>
            </a:r>
            <a:r>
              <a:rPr lang="hu-HU" altLang="hu-HU" sz="1292" dirty="0">
                <a:solidFill>
                  <a:schemeClr val="tx2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		(bázistripletekben)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b="1" dirty="0">
                <a:solidFill>
                  <a:schemeClr val="tx2"/>
                </a:solidFill>
              </a:rPr>
              <a:t>átírás</a:t>
            </a:r>
            <a:r>
              <a:rPr lang="hu-HU" altLang="hu-HU" sz="1477" dirty="0">
                <a:solidFill>
                  <a:schemeClr val="tx2"/>
                </a:solidFill>
              </a:rPr>
              <a:t> (………………………….) </a:t>
            </a:r>
            <a:r>
              <a:rPr lang="hu-HU" altLang="hu-HU" sz="1477" b="1" dirty="0">
                <a:solidFill>
                  <a:schemeClr val="tx2"/>
                </a:solidFill>
              </a:rPr>
              <a:t>………………………-re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	(hírvivő RNS)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az mRNS elszállítja az információt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a/az</a:t>
            </a:r>
            <a:r>
              <a:rPr lang="hu-HU" altLang="hu-HU" sz="1477" b="1" dirty="0">
                <a:solidFill>
                  <a:schemeClr val="tx2"/>
                </a:solidFill>
              </a:rPr>
              <a:t>……………………………………….. felszínére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	(a fehérjeszintézis helyszíneire)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az aktivált aminosavakat a </a:t>
            </a:r>
            <a:r>
              <a:rPr lang="hu-HU" altLang="hu-HU" sz="1477" b="1" dirty="0">
                <a:solidFill>
                  <a:schemeClr val="tx2"/>
                </a:solidFill>
              </a:rPr>
              <a:t>………..-ek </a:t>
            </a:r>
            <a:r>
              <a:rPr lang="hu-HU" altLang="hu-HU" sz="1477" dirty="0">
                <a:solidFill>
                  <a:schemeClr val="tx2"/>
                </a:solidFill>
              </a:rPr>
              <a:t>szállítják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 riboszómákhoz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64 antikodon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923" dirty="0">
                <a:solidFill>
                  <a:schemeClr val="tx2"/>
                </a:solidFill>
              </a:rPr>
              <a:t>61 aminosavat jelez, (ebből 1. a startjel = lánckezdő aminosav jel), 3 stopjel =lánczáró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923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mRNS nukleotidsorrendjének </a:t>
            </a:r>
            <a:r>
              <a:rPr lang="hu-HU" altLang="hu-HU" sz="1477" b="1" dirty="0">
                <a:solidFill>
                  <a:schemeClr val="tx2"/>
                </a:solidFill>
              </a:rPr>
              <a:t>átfordítása = ……………………………..</a:t>
            </a:r>
            <a:r>
              <a:rPr lang="hu-HU" altLang="hu-HU" sz="1477" dirty="0">
                <a:solidFill>
                  <a:schemeClr val="tx2"/>
                </a:solidFill>
              </a:rPr>
              <a:t> az fehérjék aminosavsorrendjének nyelvére – ezt a tRNS végzi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A</a:t>
            </a:r>
            <a:r>
              <a:rPr lang="hu-HU" altLang="hu-HU" sz="1477" b="1" dirty="0">
                <a:solidFill>
                  <a:schemeClr val="tx2"/>
                </a:solidFill>
              </a:rPr>
              <a:t> tRNS </a:t>
            </a:r>
            <a:r>
              <a:rPr lang="hu-HU" altLang="hu-HU" sz="1477" dirty="0">
                <a:solidFill>
                  <a:schemeClr val="tx2"/>
                </a:solidFill>
              </a:rPr>
              <a:t>az mRNS kodonjainak megfelelő aminosavakat hordoz 	az aminosavak  a megfelelő sorrendben ……………………………………. kapcsolódnak össze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1477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altLang="hu-HU" sz="1477" dirty="0">
                <a:solidFill>
                  <a:schemeClr val="tx2"/>
                </a:solidFill>
              </a:rPr>
              <a:t>kialakul a ………………………………………………</a:t>
            </a:r>
          </a:p>
        </p:txBody>
      </p:sp>
      <p:sp>
        <p:nvSpPr>
          <p:cNvPr id="46083" name="Line 4"/>
          <p:cNvSpPr>
            <a:spLocks noChangeShapeType="1"/>
          </p:cNvSpPr>
          <p:nvPr/>
        </p:nvSpPr>
        <p:spPr bwMode="auto">
          <a:xfrm>
            <a:off x="5436577" y="1833197"/>
            <a:ext cx="5978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1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924730"/>
              </p:ext>
            </p:extLst>
          </p:nvPr>
        </p:nvGraphicFramePr>
        <p:xfrm>
          <a:off x="6498981" y="1502020"/>
          <a:ext cx="731226" cy="366346"/>
        </p:xfrm>
        <a:graphic>
          <a:graphicData uri="http://schemas.openxmlformats.org/drawingml/2006/table">
            <a:tbl>
              <a:tblPr/>
              <a:tblGrid>
                <a:gridCol w="731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2270" marB="42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90" name="Line 13"/>
          <p:cNvSpPr>
            <a:spLocks noChangeShapeType="1"/>
          </p:cNvSpPr>
          <p:nvPr/>
        </p:nvSpPr>
        <p:spPr bwMode="auto">
          <a:xfrm>
            <a:off x="2577612" y="1966546"/>
            <a:ext cx="0" cy="1992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091" name="Line 14"/>
          <p:cNvSpPr>
            <a:spLocks noChangeShapeType="1"/>
          </p:cNvSpPr>
          <p:nvPr/>
        </p:nvSpPr>
        <p:spPr bwMode="auto">
          <a:xfrm>
            <a:off x="4637943" y="2631831"/>
            <a:ext cx="13965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3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15285"/>
              </p:ext>
            </p:extLst>
          </p:nvPr>
        </p:nvGraphicFramePr>
        <p:xfrm>
          <a:off x="6433039" y="2365131"/>
          <a:ext cx="930520" cy="343230"/>
        </p:xfrm>
        <a:graphic>
          <a:graphicData uri="http://schemas.openxmlformats.org/drawingml/2006/table">
            <a:tbl>
              <a:tblPr/>
              <a:tblGrid>
                <a:gridCol w="93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2075" marB="420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98" name="Line 25"/>
          <p:cNvSpPr>
            <a:spLocks noChangeShapeType="1"/>
          </p:cNvSpPr>
          <p:nvPr/>
        </p:nvSpPr>
        <p:spPr bwMode="auto">
          <a:xfrm>
            <a:off x="6831623" y="1966547"/>
            <a:ext cx="0" cy="33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099" name="Line 26"/>
          <p:cNvSpPr>
            <a:spLocks noChangeShapeType="1"/>
          </p:cNvSpPr>
          <p:nvPr/>
        </p:nvSpPr>
        <p:spPr bwMode="auto">
          <a:xfrm>
            <a:off x="6831623" y="276371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2153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368188"/>
              </p:ext>
            </p:extLst>
          </p:nvPr>
        </p:nvGraphicFramePr>
        <p:xfrm>
          <a:off x="6367097" y="3363059"/>
          <a:ext cx="1263162" cy="343230"/>
        </p:xfrm>
        <a:graphic>
          <a:graphicData uri="http://schemas.openxmlformats.org/drawingml/2006/table">
            <a:tbl>
              <a:tblPr/>
              <a:tblGrid>
                <a:gridCol w="126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2075" marB="420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106" name="Line 36"/>
          <p:cNvSpPr>
            <a:spLocks noChangeShapeType="1"/>
          </p:cNvSpPr>
          <p:nvPr/>
        </p:nvSpPr>
        <p:spPr bwMode="auto">
          <a:xfrm>
            <a:off x="3043604" y="2631831"/>
            <a:ext cx="0" cy="2652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7" name="Line 37"/>
          <p:cNvSpPr>
            <a:spLocks noChangeShapeType="1"/>
          </p:cNvSpPr>
          <p:nvPr/>
        </p:nvSpPr>
        <p:spPr bwMode="auto">
          <a:xfrm>
            <a:off x="2312377" y="1434613"/>
            <a:ext cx="0" cy="2652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8" name="Line 38"/>
          <p:cNvSpPr>
            <a:spLocks noChangeShapeType="1"/>
          </p:cNvSpPr>
          <p:nvPr/>
        </p:nvSpPr>
        <p:spPr bwMode="auto">
          <a:xfrm>
            <a:off x="5701812" y="4581128"/>
            <a:ext cx="3326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109" name="AutoShape 39"/>
          <p:cNvSpPr>
            <a:spLocks/>
          </p:cNvSpPr>
          <p:nvPr/>
        </p:nvSpPr>
        <p:spPr bwMode="auto">
          <a:xfrm rot="5400000">
            <a:off x="4240091" y="1435345"/>
            <a:ext cx="464526" cy="7643446"/>
          </a:xfrm>
          <a:prstGeom prst="rightBrace">
            <a:avLst>
              <a:gd name="adj1" fmla="val 1371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u-HU" altLang="hu-HU" sz="2954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9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254</Words>
  <Application>Microsoft Office PowerPoint</Application>
  <PresentationFormat>Diavetítés a képernyőre (4:3 oldalarány)</PresentationFormat>
  <Paragraphs>89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Office-téma</vt:lpstr>
      <vt:lpstr>Érettségi követelmények</vt:lpstr>
      <vt:lpstr>PowerPoint-bemutató</vt:lpstr>
      <vt:lpstr>PowerPoint-bemutató</vt:lpstr>
      <vt:lpstr>Fehérjeszintézis folyamata </vt:lpstr>
      <vt:lpstr>PowerPoint-bemutató</vt:lpstr>
      <vt:lpstr>Genetikai kód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öröklődő információ megjelenésének kémiai alapjai</dc:title>
  <cp:lastModifiedBy>Balázs Brigitta</cp:lastModifiedBy>
  <cp:revision>44</cp:revision>
  <dcterms:created xsi:type="dcterms:W3CDTF">2016-06-19T16:57:08Z</dcterms:created>
  <dcterms:modified xsi:type="dcterms:W3CDTF">2020-11-22T11:18:08Z</dcterms:modified>
</cp:coreProperties>
</file>