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1" r:id="rId5"/>
    <p:sldId id="262" r:id="rId6"/>
    <p:sldId id="258" r:id="rId7"/>
    <p:sldId id="263" r:id="rId8"/>
    <p:sldId id="260" r:id="rId9"/>
    <p:sldId id="264" r:id="rId10"/>
    <p:sldId id="265" r:id="rId11"/>
    <p:sldId id="267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3D7"/>
    <a:srgbClr val="FFC901"/>
    <a:srgbClr val="5EEC3C"/>
    <a:srgbClr val="1D3A00"/>
    <a:srgbClr val="6C1A00"/>
    <a:srgbClr val="003296"/>
    <a:srgbClr val="E39A39"/>
    <a:srgbClr val="FE9202"/>
    <a:srgbClr val="FEA402"/>
    <a:srgbClr val="D68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E4701-0841-4798-823B-9FAF3141B17B}" type="datetimeFigureOut">
              <a:rPr lang="en-US" smtClean="0"/>
              <a:t>2/21/20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EB28B-291E-4EA5-A193-D38C789BC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0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37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3335275"/>
            <a:ext cx="7635250" cy="76352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9785" y="4098800"/>
            <a:ext cx="7635250" cy="610820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68CB-7624-4757-9759-234A1F69773A}" type="datetime1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51E9E-0331-470D-92DA-A9B0E1075ADA}" type="datetime1">
              <a:rPr lang="en-US" smtClean="0"/>
              <a:t>2/21/20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1DB6-5A35-4539-BF3E-B2EC2B5D4360}" type="datetime1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2773C-03C2-49D8-8698-5F21D0E18513}" type="datetime1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id="{1299273A-66D4-4957-9E2B-B02C4253A6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739290"/>
            <a:ext cx="8246070" cy="61082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50110"/>
            <a:ext cx="8246070" cy="3512216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6D260-399C-4331-A4F3-05109F06823B}" type="datetime1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0" y="281175"/>
            <a:ext cx="6719019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044701"/>
            <a:ext cx="6719019" cy="366376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7FA3-A643-4B32-9EE4-48540D6F3C46}" type="datetime1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3260-A1D0-4949-8B68-C502BA2DD837}" type="datetime1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ED4E-B473-44D8-9060-FBEE8B8EF0EC}" type="datetime1">
              <a:rPr lang="en-US" smtClean="0"/>
              <a:t>2/21/20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891995"/>
            <a:ext cx="8093365" cy="61082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80" y="1641238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80" y="2113635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641238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113635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6ED42-9FD0-442C-BBCE-AA3B7C23DFA1}" type="datetime1">
              <a:rPr lang="en-US" smtClean="0"/>
              <a:t>2/21/20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914B9-019F-417E-A3D9-922080BC8DB1}" type="datetime1">
              <a:rPr lang="en-US" smtClean="0"/>
              <a:t>2/21/20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A0CCC-5732-47D7-8945-1C12C5E8E512}" type="datetime1">
              <a:rPr lang="en-US" smtClean="0"/>
              <a:t>2/21/20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BA2A0-046F-41F4-BB2C-FCF4D7D504CA}" type="datetime1">
              <a:rPr lang="en-US" smtClean="0"/>
              <a:t>2/21/20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1474D-1FBC-4CD9-B9F2-92B32989534E}" type="datetime1">
              <a:rPr lang="en-US" smtClean="0"/>
              <a:t>2/21/20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E93907-4096-4162-843D-B59A8DF7FA93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gbornemes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3640685"/>
            <a:ext cx="8551480" cy="763525"/>
          </a:xfrm>
        </p:spPr>
        <p:txBody>
          <a:bodyPr>
            <a:normAutofit fontScale="90000"/>
          </a:bodyPr>
          <a:lstStyle/>
          <a:p>
            <a:r>
              <a:rPr lang="hu-HU" dirty="0"/>
              <a:t>A minimálbér és</a:t>
            </a:r>
            <a:br>
              <a:rPr lang="hu-HU" dirty="0"/>
            </a:br>
            <a:r>
              <a:rPr lang="hu-HU" dirty="0"/>
              <a:t>az érdekegyeztetés összefüggései</a:t>
            </a:r>
            <a:br>
              <a:rPr lang="hu-HU" dirty="0"/>
            </a:br>
            <a:r>
              <a:rPr lang="hu-HU" dirty="0"/>
              <a:t>Nemes Gábor elnök</a:t>
            </a:r>
            <a:br>
              <a:rPr lang="hu-HU" dirty="0"/>
            </a:br>
            <a:r>
              <a:rPr lang="hu-HU" sz="2200" dirty="0"/>
              <a:t>Közlekedési Szakszervezetek Országos Szövetsége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425" y="128471"/>
            <a:ext cx="6719020" cy="440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5"/>
          <p:cNvSpPr>
            <a:spLocks noChangeArrowheads="1"/>
          </p:cNvSpPr>
          <p:nvPr/>
        </p:nvSpPr>
        <p:spPr bwMode="auto">
          <a:xfrm>
            <a:off x="2586835" y="1197405"/>
            <a:ext cx="4953853" cy="1578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u"/>
              <a:defRPr sz="2400" b="1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buClrTx/>
              <a:buFont typeface="Symbol" panose="05050102010706020507" pitchFamily="18" charset="2"/>
              <a:buChar char=""/>
            </a:pPr>
            <a:r>
              <a:rPr lang="hu-HU" altLang="hu-HU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legtöbbet kereső tíz százalék az összes bér harminc százalékát viszi el,</a:t>
            </a:r>
          </a:p>
          <a:p>
            <a:pPr>
              <a:lnSpc>
                <a:spcPct val="115000"/>
              </a:lnSpc>
              <a:spcBef>
                <a:spcPct val="0"/>
              </a:spcBef>
              <a:buClrTx/>
              <a:buFont typeface="Symbol" panose="05050102010706020507" pitchFamily="18" charset="2"/>
              <a:buChar char=""/>
            </a:pPr>
            <a:r>
              <a:rPr lang="hu-HU" altLang="hu-HU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legkevesebbet kereső tíz százaléknak a kifizetett bérek kettő százaléka jut.</a:t>
            </a:r>
          </a:p>
          <a:p>
            <a:pPr>
              <a:lnSpc>
                <a:spcPct val="115000"/>
              </a:lnSpc>
              <a:spcBef>
                <a:spcPct val="0"/>
              </a:spcBef>
              <a:buClrTx/>
              <a:buFont typeface="Symbol" panose="05050102010706020507" pitchFamily="18" charset="2"/>
              <a:buChar char=""/>
            </a:pPr>
            <a:r>
              <a:rPr lang="hu-HU" altLang="hu-HU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 alsó három </a:t>
            </a:r>
            <a:r>
              <a:rPr lang="hu-HU" altLang="hu-HU" sz="12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decilis</a:t>
            </a:r>
            <a:r>
              <a:rPr lang="hu-HU" altLang="hu-HU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 legkevesebbet kereső harminc százalék – 11 százalékkal részesedik a közös tortából,</a:t>
            </a:r>
          </a:p>
          <a:p>
            <a:pPr>
              <a:lnSpc>
                <a:spcPct val="115000"/>
              </a:lnSpc>
              <a:spcBef>
                <a:spcPct val="0"/>
              </a:spcBef>
              <a:buClrTx/>
              <a:buFont typeface="Symbol" panose="05050102010706020507" pitchFamily="18" charset="2"/>
              <a:buChar char=""/>
            </a:pPr>
            <a:r>
              <a:rPr lang="hu-HU" altLang="hu-HU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munkavállalók felének 25 százalék jut. </a:t>
            </a: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E2F7-2277-4E7C-B6D4-807E08DAECB4}" type="datetime1">
              <a:rPr lang="en-US" smtClean="0"/>
              <a:t>2/21/20</a:t>
            </a:fld>
            <a:endParaRPr lang="en-US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885" y="4620028"/>
            <a:ext cx="1078165" cy="38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631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3946095"/>
            <a:ext cx="8551480" cy="763525"/>
          </a:xfrm>
        </p:spPr>
        <p:txBody>
          <a:bodyPr>
            <a:normAutofit fontScale="90000"/>
          </a:bodyPr>
          <a:lstStyle/>
          <a:p>
            <a:r>
              <a:rPr lang="hu-HU" dirty="0"/>
              <a:t>Köszönöm megtisztelő figyelmüket!</a:t>
            </a:r>
            <a:br>
              <a:rPr lang="hu-HU" dirty="0"/>
            </a:br>
            <a:r>
              <a:rPr lang="hu-HU" dirty="0"/>
              <a:t>+36204599111</a:t>
            </a:r>
            <a:br>
              <a:rPr lang="hu-HU" dirty="0"/>
            </a:br>
            <a:r>
              <a:rPr lang="hu-HU" dirty="0">
                <a:hlinkClick r:id="rId2"/>
              </a:rPr>
              <a:t>gbornemes@gmail.com</a:t>
            </a:r>
            <a:br>
              <a:rPr lang="hu-HU" dirty="0"/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04224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020464"/>
            <a:ext cx="8246070" cy="610820"/>
          </a:xfrm>
        </p:spPr>
        <p:txBody>
          <a:bodyPr>
            <a:normAutofit fontScale="90000"/>
          </a:bodyPr>
          <a:lstStyle/>
          <a:p>
            <a:r>
              <a:rPr lang="hu-HU" dirty="0"/>
              <a:t>Miért ezek a kérdések?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928" y="1808225"/>
            <a:ext cx="8246070" cy="2620221"/>
          </a:xfrm>
        </p:spPr>
        <p:txBody>
          <a:bodyPr>
            <a:normAutofit fontScale="70000" lnSpcReduction="20000"/>
          </a:bodyPr>
          <a:lstStyle/>
          <a:p>
            <a:r>
              <a:rPr lang="hu-HU" altLang="hu-HU" dirty="0">
                <a:latin typeface="Calibri" panose="020F0502020204030204" pitchFamily="34" charset="0"/>
                <a:cs typeface="Calibri" panose="020F0502020204030204" pitchFamily="34" charset="0"/>
              </a:rPr>
              <a:t>Hogyan lehet kezelni a </a:t>
            </a:r>
            <a:r>
              <a:rPr lang="hu-HU" altLang="hu-HU" dirty="0">
                <a:solidFill>
                  <a:srgbClr val="95B3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bérfeszültséget, a régiók közötti különbségeket </a:t>
            </a:r>
            <a:r>
              <a:rPr lang="hu-HU" altLang="hu-HU" dirty="0">
                <a:latin typeface="Calibri" panose="020F0502020204030204" pitchFamily="34" charset="0"/>
                <a:cs typeface="Calibri" panose="020F0502020204030204" pitchFamily="34" charset="0"/>
              </a:rPr>
              <a:t>vagy a </a:t>
            </a:r>
            <a:r>
              <a:rPr lang="hu-HU" altLang="hu-HU" dirty="0">
                <a:solidFill>
                  <a:srgbClr val="95B3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bértorlódást</a:t>
            </a:r>
            <a:r>
              <a:rPr lang="hu-HU" altLang="hu-HU" dirty="0">
                <a:latin typeface="Calibri" panose="020F0502020204030204" pitchFamily="34" charset="0"/>
                <a:cs typeface="Calibri" panose="020F0502020204030204" pitchFamily="34" charset="0"/>
              </a:rPr>
              <a:t>,  amennyiben az uniós minimálbér bevezetésére vonatkozó javaslat megvalósulna?</a:t>
            </a:r>
          </a:p>
          <a:p>
            <a:endParaRPr lang="hu-HU" alt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altLang="hu-HU" dirty="0">
                <a:latin typeface="Calibri" panose="020F0502020204030204" pitchFamily="34" charset="0"/>
                <a:cs typeface="Calibri" panose="020F0502020204030204" pitchFamily="34" charset="0"/>
              </a:rPr>
              <a:t>Milyen módon lehet </a:t>
            </a:r>
            <a:r>
              <a:rPr lang="hu-HU" altLang="hu-HU" dirty="0">
                <a:solidFill>
                  <a:srgbClr val="95B3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megerősíteni</a:t>
            </a:r>
            <a:r>
              <a:rPr lang="hu-HU" altLang="hu-HU" dirty="0">
                <a:latin typeface="Calibri" panose="020F0502020204030204" pitchFamily="34" charset="0"/>
                <a:cs typeface="Calibri" panose="020F0502020204030204" pitchFamily="34" charset="0"/>
              </a:rPr>
              <a:t> a nemzeti és </a:t>
            </a:r>
            <a:r>
              <a:rPr lang="hu-HU" altLang="hu-HU" dirty="0">
                <a:solidFill>
                  <a:srgbClr val="95B3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ágazati szintű érdekegyeztetés</a:t>
            </a:r>
            <a:r>
              <a:rPr lang="hu-HU" altLang="hu-HU" dirty="0">
                <a:solidFill>
                  <a:srgbClr val="2B7C0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altLang="hu-HU" dirty="0">
                <a:latin typeface="Calibri" panose="020F0502020204030204" pitchFamily="34" charset="0"/>
                <a:cs typeface="Calibri" panose="020F0502020204030204" pitchFamily="34" charset="0"/>
              </a:rPr>
              <a:t>rendszerét?</a:t>
            </a:r>
          </a:p>
          <a:p>
            <a:endParaRPr lang="hu-HU" alt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u-HU" altLang="hu-HU" dirty="0">
                <a:latin typeface="Calibri" panose="020F0502020204030204" pitchFamily="34" charset="0"/>
                <a:cs typeface="Calibri" panose="020F0502020204030204" pitchFamily="34" charset="0"/>
              </a:rPr>
              <a:t>Hogyan kellene </a:t>
            </a:r>
            <a:r>
              <a:rPr lang="hu-HU" altLang="hu-HU" dirty="0">
                <a:solidFill>
                  <a:srgbClr val="95B3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bevonni a szakszervezeteket és a munkaadókat </a:t>
            </a:r>
            <a:r>
              <a:rPr lang="hu-HU" altLang="hu-HU" dirty="0">
                <a:latin typeface="Calibri" panose="020F0502020204030204" pitchFamily="34" charset="0"/>
                <a:cs typeface="Calibri" panose="020F0502020204030204" pitchFamily="34" charset="0"/>
              </a:rPr>
              <a:t>az európai minimálbér zökkenőmentesen bevezetésébe? </a:t>
            </a:r>
            <a:endParaRPr lang="en-US" altLang="ko-KR" dirty="0">
              <a:latin typeface="Calibri" panose="020F0502020204030204" pitchFamily="34" charset="0"/>
              <a:ea typeface="굴림" pitchFamily="34" charset="-127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7329-3655-4331-B4F6-61836E4D555A}" type="datetime1">
              <a:rPr lang="en-US" smtClean="0"/>
              <a:t>2/21/20</a:t>
            </a:fld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885" y="4620028"/>
            <a:ext cx="1078165" cy="38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86835" y="281175"/>
            <a:ext cx="6260904" cy="572644"/>
          </a:xfrm>
        </p:spPr>
        <p:txBody>
          <a:bodyPr>
            <a:normAutofit fontScale="90000"/>
          </a:bodyPr>
          <a:lstStyle/>
          <a:p>
            <a:r>
              <a:rPr lang="hu-HU" dirty="0"/>
              <a:t>A múlt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defRPr/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2000 novemberében született döntés arról, hogy egy </a:t>
            </a:r>
            <a:r>
              <a:rPr lang="hu-HU" dirty="0">
                <a:solidFill>
                  <a:srgbClr val="95B3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PHARE-projekt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keretében történjék meg az "átfogó, ágazati paritásos rendszer" létrehozása.</a:t>
            </a:r>
          </a:p>
          <a:p>
            <a:pPr algn="just">
              <a:defRPr/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Az ágazati párbeszéd bizottságok létrehozásáról szóló program megvalósítását az </a:t>
            </a:r>
            <a:r>
              <a:rPr lang="hu-HU" dirty="0">
                <a:solidFill>
                  <a:srgbClr val="95B3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 1,7 millió euróval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támogatta.</a:t>
            </a:r>
          </a:p>
          <a:p>
            <a:pPr algn="just">
              <a:defRPr/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Akkor a versenyszférából 15, a közszférából 3 ágazat vett részt a PHARE-programban.</a:t>
            </a:r>
          </a:p>
          <a:p>
            <a:pPr algn="just">
              <a:defRPr/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A működéshez adott </a:t>
            </a:r>
            <a:r>
              <a:rPr lang="hu-HU" dirty="0">
                <a:solidFill>
                  <a:srgbClr val="95B3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költségvetési forrás 420 millió forinttal indult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, ez apadt 2014-re 120 millióra, majd </a:t>
            </a:r>
            <a:r>
              <a:rPr lang="hu-HU" dirty="0">
                <a:solidFill>
                  <a:srgbClr val="95B3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2015-ben már csak hatvanmilliót </a:t>
            </a: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szánt erre az állam.</a:t>
            </a:r>
          </a:p>
          <a:p>
            <a:pPr algn="just">
              <a:defRPr/>
            </a:pPr>
            <a:r>
              <a:rPr lang="hu-HU" dirty="0">
                <a:latin typeface="Calibri" panose="020F0502020204030204" pitchFamily="34" charset="0"/>
                <a:cs typeface="Calibri" panose="020F0502020204030204" pitchFamily="34" charset="0"/>
              </a:rPr>
              <a:t>A 2009. évi LXXIV. törvény szól az ágazati párbeszéd bizottságokról (ÁPB) és a középszintű szociális párbeszéd egyes kérdéseiről.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DE5E-E49F-4E70-960D-000054C8CDAB}" type="datetime1">
              <a:rPr lang="en-US" smtClean="0"/>
              <a:t>2/21/20</a:t>
            </a:fld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885" y="4620028"/>
            <a:ext cx="1078165" cy="38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8720" y="1044700"/>
            <a:ext cx="6719019" cy="3703096"/>
          </a:xfrm>
        </p:spPr>
        <p:txBody>
          <a:bodyPr>
            <a:normAutofit fontScale="62500" lnSpcReduction="20000"/>
          </a:bodyPr>
          <a:lstStyle/>
          <a:p>
            <a:pPr algn="just"/>
            <a:endParaRPr lang="hu-HU" altLang="hu-H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hu-HU" altLang="hu-HU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hu-HU" altLang="hu-HU" dirty="0">
                <a:solidFill>
                  <a:srgbClr val="95B3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bérfelzárkóztatási folyamat</a:t>
            </a:r>
            <a:r>
              <a:rPr lang="hu-HU" altLang="hu-HU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altLang="hu-HU" dirty="0">
                <a:latin typeface="Calibri" panose="020F0502020204030204" pitchFamily="34" charset="0"/>
                <a:cs typeface="Calibri" panose="020F0502020204030204" pitchFamily="34" charset="0"/>
              </a:rPr>
              <a:t>és a bértarifarendszer kidolgozásának lehetséges irányai, elvei. </a:t>
            </a:r>
          </a:p>
          <a:p>
            <a:pPr algn="just"/>
            <a:r>
              <a:rPr lang="hu-HU" altLang="hu-HU" dirty="0">
                <a:latin typeface="Calibri" panose="020F0502020204030204" pitchFamily="34" charset="0"/>
                <a:cs typeface="Calibri" panose="020F0502020204030204" pitchFamily="34" charset="0"/>
              </a:rPr>
              <a:t>További cél lehet az is, hogy megállapodás szülessen a munkaköri csoportokra vonatkozó </a:t>
            </a:r>
            <a:r>
              <a:rPr lang="hu-HU" altLang="hu-HU" dirty="0">
                <a:solidFill>
                  <a:srgbClr val="95B3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ágazati szintű minimálbérről.</a:t>
            </a:r>
          </a:p>
          <a:p>
            <a:pPr algn="just"/>
            <a:r>
              <a:rPr lang="hu-HU" altLang="hu-HU" dirty="0">
                <a:latin typeface="Calibri" panose="020F0502020204030204" pitchFamily="34" charset="0"/>
                <a:cs typeface="Calibri" panose="020F0502020204030204" pitchFamily="34" charset="0"/>
              </a:rPr>
              <a:t>Az ágazati érdekegyeztetés a közúti közlekedésben.</a:t>
            </a:r>
            <a:endParaRPr lang="hu-HU" altLang="hu-HU" dirty="0">
              <a:solidFill>
                <a:srgbClr val="95B3D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hu-HU" altLang="hu-HU" dirty="0">
                <a:latin typeface="Calibri" panose="020F0502020204030204" pitchFamily="34" charset="0"/>
                <a:cs typeface="Calibri" panose="020F0502020204030204" pitchFamily="34" charset="0"/>
              </a:rPr>
              <a:t>Az </a:t>
            </a:r>
            <a:r>
              <a:rPr lang="hu-HU" altLang="hu-HU" dirty="0">
                <a:solidFill>
                  <a:srgbClr val="95B3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ágazati bértarifa, mint a bérkülönbségek rendezésének eszköze </a:t>
            </a:r>
            <a:r>
              <a:rPr lang="hu-HU" altLang="hu-HU" dirty="0">
                <a:latin typeface="Calibri" panose="020F0502020204030204" pitchFamily="34" charset="0"/>
                <a:cs typeface="Calibri" panose="020F0502020204030204" pitchFamily="34" charset="0"/>
              </a:rPr>
              <a:t>– az ágazati szabályozás szükségessége.</a:t>
            </a:r>
          </a:p>
          <a:p>
            <a:r>
              <a:rPr lang="hu-HU" altLang="hu-HU" dirty="0">
                <a:solidFill>
                  <a:srgbClr val="95B3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Egyre szűkül a munkaerő-utánpótlás, mert alacsony bérek </a:t>
            </a:r>
            <a:r>
              <a:rPr lang="hu-HU" altLang="hu-HU" dirty="0">
                <a:latin typeface="Calibri" panose="020F0502020204030204" pitchFamily="34" charset="0"/>
                <a:cs typeface="Calibri" panose="020F0502020204030204" pitchFamily="34" charset="0"/>
              </a:rPr>
              <a:t>mellett nem vállal senki az átlagosnál nagyobb megterheléssel járó munkát.</a:t>
            </a:r>
          </a:p>
          <a:p>
            <a:r>
              <a:rPr lang="hu-HU" altLang="hu-HU" dirty="0">
                <a:latin typeface="Calibri" panose="020F0502020204030204" pitchFamily="34" charset="0"/>
                <a:cs typeface="Calibri" panose="020F0502020204030204" pitchFamily="34" charset="0"/>
              </a:rPr>
              <a:t>Ilyen foglalkoztatási feltételek mellett </a:t>
            </a:r>
            <a:r>
              <a:rPr lang="hu-HU" altLang="hu-HU" dirty="0">
                <a:solidFill>
                  <a:srgbClr val="95B3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elfogy az ágazatok munkaerő-tartaléka, </a:t>
            </a:r>
            <a:r>
              <a:rPr lang="hu-HU" altLang="hu-HU" u="sng" dirty="0">
                <a:solidFill>
                  <a:srgbClr val="95B3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rosszabb esetben a </a:t>
            </a:r>
            <a:r>
              <a:rPr lang="hu-HU" altLang="hu-HU" dirty="0">
                <a:solidFill>
                  <a:srgbClr val="95B3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munkavállalók külföldre mennek</a:t>
            </a:r>
            <a:r>
              <a:rPr lang="hu-HU" altLang="hu-HU" dirty="0">
                <a:latin typeface="Calibri" panose="020F0502020204030204" pitchFamily="34" charset="0"/>
                <a:cs typeface="Calibri" panose="020F0502020204030204" pitchFamily="34" charset="0"/>
              </a:rPr>
              <a:t>, ahonnan </a:t>
            </a:r>
            <a:r>
              <a:rPr lang="hu-HU" altLang="hu-HU" dirty="0">
                <a:solidFill>
                  <a:srgbClr val="95B3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nem lehet majd visszacsábítani őket. </a:t>
            </a:r>
          </a:p>
          <a:p>
            <a:endParaRPr lang="hu-H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76015" y="281175"/>
            <a:ext cx="7024430" cy="572644"/>
          </a:xfrm>
        </p:spPr>
        <p:txBody>
          <a:bodyPr>
            <a:normAutofit fontScale="90000"/>
          </a:bodyPr>
          <a:lstStyle/>
          <a:p>
            <a:r>
              <a:rPr lang="hu-HU" dirty="0"/>
              <a:t>Egy 2007-es tanulmány üzenete a mának (KKSZAPB)</a:t>
            </a:r>
            <a:endParaRPr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417C-3394-40AE-952F-71624B25CFFC}" type="datetime1">
              <a:rPr lang="en-US" smtClean="0"/>
              <a:t>2/21/20</a:t>
            </a:fld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885" y="4620028"/>
            <a:ext cx="1078165" cy="38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75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30" y="281175"/>
            <a:ext cx="6379653" cy="456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A95B-B774-425D-B630-29B72FBFB483}" type="datetime1">
              <a:rPr lang="en-US" smtClean="0"/>
              <a:t>2/21/20</a:t>
            </a:fld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57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>
          <a:xfrm>
            <a:off x="754375" y="0"/>
            <a:ext cx="8093365" cy="1350110"/>
          </a:xfrm>
        </p:spPr>
        <p:txBody>
          <a:bodyPr>
            <a:noAutofit/>
          </a:bodyPr>
          <a:lstStyle/>
          <a:p>
            <a:r>
              <a:rPr lang="hu-HU" altLang="hu-HU" sz="2800" dirty="0">
                <a:solidFill>
                  <a:srgbClr val="95B3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 ágazati</a:t>
            </a:r>
            <a:br>
              <a:rPr lang="hu-HU" altLang="hu-HU" sz="2800" dirty="0">
                <a:solidFill>
                  <a:srgbClr val="95B3D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altLang="hu-HU" sz="2800" dirty="0">
                <a:solidFill>
                  <a:srgbClr val="95B3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bérszabályozás</a:t>
            </a:r>
            <a:br>
              <a:rPr lang="hu-HU" altLang="hu-HU" sz="2800" dirty="0">
                <a:solidFill>
                  <a:srgbClr val="95B3D7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u-HU" altLang="hu-HU" sz="2800" dirty="0">
                <a:solidFill>
                  <a:srgbClr val="95B3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előnyei és hátrányai</a:t>
            </a:r>
            <a:endParaRPr lang="hu-HU" sz="2800" dirty="0">
              <a:solidFill>
                <a:srgbClr val="95B3D7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143555" y="1502815"/>
            <a:ext cx="88568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hu-HU" alt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legfontosabb előny, hogy ezzel </a:t>
            </a:r>
            <a:r>
              <a:rPr lang="hu-HU" altLang="hu-HU" dirty="0">
                <a:solidFill>
                  <a:srgbClr val="95B3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lehetővé válik az ágazaton belüli bérfelzárkóztatás, </a:t>
            </a:r>
            <a:r>
              <a:rPr lang="hu-HU" alt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bérkülönbségek megszüntetése.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alt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Nagyon fontos előny a szakszervezetek szempontjából az, </a:t>
            </a:r>
            <a:r>
              <a:rPr lang="hu-HU" altLang="hu-HU" dirty="0">
                <a:solidFill>
                  <a:srgbClr val="95B3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hogy az ágazati szintű megállapodás részben kiválthatja a helyi konfliktusokat azzal, hogy ahol gyenge vagy egyáltalán nincs érdekképviselet</a:t>
            </a:r>
            <a:r>
              <a:rPr lang="hu-HU" alt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ott is egy garantált és az eddigieknél viszonylag magasabb bérminimum lehet az irányadó, ezzel a helyi viták jelentős része is megszűnhet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alt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Az ágazati bérszabályozás hátránya ezzel szemben az, hogy </a:t>
            </a:r>
            <a:r>
              <a:rPr lang="hu-HU" altLang="hu-HU" dirty="0">
                <a:solidFill>
                  <a:srgbClr val="95B3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csökkenhet a szociális partnerek önállósága, a helyi szint szerepe.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alt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hu-HU" altLang="hu-HU" dirty="0">
                <a:solidFill>
                  <a:srgbClr val="95B3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munkáltatók számára kedvezőtlen lehet, </a:t>
            </a:r>
            <a:r>
              <a:rPr lang="hu-HU" alt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hogy nem tudnak szabadon rendelkezni a bérmegállapodás során, mert </a:t>
            </a:r>
            <a:r>
              <a:rPr lang="hu-HU" altLang="hu-HU" dirty="0">
                <a:solidFill>
                  <a:srgbClr val="95B3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köti őket egy magasabb szintű egyezség.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hu-HU" altLang="hu-HU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kormány és a munkáltatók körében felmerülhet a kiesett munkaerő </a:t>
            </a:r>
            <a:r>
              <a:rPr lang="hu-HU" altLang="hu-HU" dirty="0">
                <a:solidFill>
                  <a:srgbClr val="95B3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olcsóbb külföldi munkaerővel való pótlása. </a:t>
            </a:r>
          </a:p>
        </p:txBody>
      </p:sp>
      <p:sp>
        <p:nvSpPr>
          <p:cNvPr id="15" name="Dátum hely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D224-055F-46EB-889A-E38C8DB36BE8}" type="datetime1">
              <a:rPr lang="en-US" smtClean="0"/>
              <a:t>2/21/20</a:t>
            </a:fld>
            <a:endParaRPr lang="en-US"/>
          </a:p>
        </p:txBody>
      </p:sp>
      <p:sp>
        <p:nvSpPr>
          <p:cNvPr id="17" name="Dia számának helye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885" y="4620028"/>
            <a:ext cx="1078165" cy="38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128720" y="128471"/>
            <a:ext cx="6719019" cy="30541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dirty="0">
                <a:solidFill>
                  <a:srgbClr val="95B3D7"/>
                </a:solidFill>
              </a:rPr>
              <a:t>Javaslatok 2007-ben</a:t>
            </a:r>
            <a:endParaRPr lang="en-US" dirty="0">
              <a:solidFill>
                <a:srgbClr val="95B3D7"/>
              </a:solidFill>
            </a:endParaRPr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1976014" y="586585"/>
            <a:ext cx="702443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hu-HU" alt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A fentiek alapján tehát a cél többrétű. Elsődleges a munkabérek emelése, és ezzel </a:t>
            </a:r>
            <a:r>
              <a:rPr lang="hu-HU" altLang="hu-HU" sz="2000" dirty="0">
                <a:solidFill>
                  <a:srgbClr val="95B3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munkavállalók megtartása</a:t>
            </a:r>
            <a:r>
              <a:rPr lang="hu-HU" alt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, az ágazati foglalkoztatási körülmények fokozatos javítása.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hu-HU" alt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A munkabérek emelésénél a cél </a:t>
            </a:r>
            <a:r>
              <a:rPr lang="hu-HU" altLang="hu-HU" sz="2000" dirty="0">
                <a:solidFill>
                  <a:srgbClr val="95B3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egyrészt az anyagi biztonság megteremtése, másrészt a lemaradt vállalatok felzárkóztatása, </a:t>
            </a:r>
            <a:r>
              <a:rPr lang="hu-HU" alt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elsősorban </a:t>
            </a:r>
            <a:r>
              <a:rPr lang="hu-HU" altLang="hu-HU" sz="2000" dirty="0">
                <a:solidFill>
                  <a:srgbClr val="95B3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ágazaton belül, majd a nemzetgazdaság és végül az EU viszonylatában</a:t>
            </a:r>
            <a:r>
              <a:rPr lang="hu-HU" alt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hu-HU" alt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A mértékek meghatározásakor ajánlatos </a:t>
            </a:r>
            <a:r>
              <a:rPr lang="hu-HU" altLang="hu-HU" sz="2000" dirty="0">
                <a:solidFill>
                  <a:srgbClr val="95B3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figyelembe venni az EU15 átlagát, illetve annak bizonyos százalékához viszonyítani</a:t>
            </a:r>
            <a:r>
              <a:rPr lang="hu-HU" alt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hu-HU" alt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Fontos elvi kérdésként kell kezelni </a:t>
            </a:r>
            <a:r>
              <a:rPr lang="hu-HU" altLang="hu-HU" sz="2000" dirty="0">
                <a:solidFill>
                  <a:srgbClr val="95B3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 állami, illetve kormányzati szerepvállalást</a:t>
            </a:r>
            <a:r>
              <a:rPr lang="hu-HU" altLang="hu-HU" sz="2000" dirty="0">
                <a:latin typeface="Calibri" panose="020F0502020204030204" pitchFamily="34" charset="0"/>
                <a:cs typeface="Calibri" panose="020F0502020204030204" pitchFamily="34" charset="0"/>
              </a:rPr>
              <a:t>, vagyis milyen mértékben, formában lehet vagy szükséges ebben a folyamatban a hatalomnak részt vennie</a:t>
            </a:r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52563-327A-4DD5-9473-ADF5459BC189}" type="datetime1">
              <a:rPr lang="en-US" smtClean="0"/>
              <a:t>2/21/20</a:t>
            </a:fld>
            <a:endParaRPr lang="en-US"/>
          </a:p>
        </p:txBody>
      </p:sp>
      <p:sp>
        <p:nvSpPr>
          <p:cNvPr id="8" name="Dia számának hely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885" y="4620028"/>
            <a:ext cx="1078165" cy="38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914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508750" y="281175"/>
            <a:ext cx="76352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altLang="hu-HU" sz="3200" dirty="0">
                <a:solidFill>
                  <a:srgbClr val="95B3D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		         Az európai 					       minimálbér és az 			   érdekegyeztetés összefüggései </a:t>
            </a:r>
            <a:endParaRPr lang="hu-HU" sz="3200" dirty="0">
              <a:solidFill>
                <a:srgbClr val="95B3D7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96260" y="2266340"/>
            <a:ext cx="855148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chemeClr val="bg1"/>
                </a:solidFill>
              </a:rPr>
              <a:t> Az európai minimálbér bevezetése a párbeszéd intézményrendszerének erősödésével valósuljon meg.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chemeClr val="bg1"/>
                </a:solidFill>
              </a:rPr>
              <a:t> A kormány 2010-től lebontotta a szociális párbeszéd intézményrendszerét.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chemeClr val="bg1"/>
                </a:solidFill>
              </a:rPr>
              <a:t> Magyarországon az is óriási probléma, hogy kollektív szerződés a munkavállalók többségét nem védi, hiszen a szakszervezetek kizárólag a nagyobb vállalati rendszerekben tudnak jelen lenni.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chemeClr val="bg1"/>
                </a:solidFill>
              </a:rPr>
              <a:t> Az érdekegyeztetés hiánya és az ágazatokat teljesen lefedő kollektív szerződések csak nyomokban </a:t>
            </a:r>
            <a:r>
              <a:rPr lang="hu-HU" dirty="0" err="1">
                <a:solidFill>
                  <a:schemeClr val="bg1"/>
                </a:solidFill>
              </a:rPr>
              <a:t>fedezhetőek</a:t>
            </a:r>
            <a:r>
              <a:rPr lang="hu-HU" dirty="0">
                <a:solidFill>
                  <a:schemeClr val="bg1"/>
                </a:solidFill>
              </a:rPr>
              <a:t> fel. Így fordulhat elő, hogy a kisvállalkozásoknál a munkavállalók teljesen kiszolgáltatottak.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98CA6-A0D8-4BBA-ACFC-6C68564B1758}" type="datetime1">
              <a:rPr lang="en-US" smtClean="0"/>
              <a:t>2/21/20</a:t>
            </a:fld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885" y="4620028"/>
            <a:ext cx="1078165" cy="38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006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66" y="128470"/>
            <a:ext cx="6856142" cy="397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5"/>
          <p:cNvSpPr>
            <a:spLocks noChangeArrowheads="1"/>
          </p:cNvSpPr>
          <p:nvPr/>
        </p:nvSpPr>
        <p:spPr bwMode="auto">
          <a:xfrm>
            <a:off x="2173266" y="4116972"/>
            <a:ext cx="68561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u"/>
              <a:defRPr sz="2400" b="1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12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KSH mindössze a legalább öt alkalmazottat foglalkoztató vállalkozások, költségvetési intézmények valamint nonprofit szervezetek adatait átlagolta. </a:t>
            </a:r>
            <a:r>
              <a:rPr lang="hu-HU" altLang="hu-HU" sz="12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néhány fős </a:t>
            </a:r>
            <a:r>
              <a:rPr lang="hu-HU" altLang="hu-HU" sz="1200" u="sng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mikrovállalkozások</a:t>
            </a:r>
            <a:r>
              <a:rPr lang="hu-HU" altLang="hu-HU" sz="12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így kiesnek a statisztikai adatgyűjtés köréből, miközben foglalkoztatnak vagy egymillió embert.</a:t>
            </a:r>
            <a:r>
              <a:rPr lang="hu-HU" altLang="hu-HU" sz="1200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Téglalap 6"/>
          <p:cNvSpPr>
            <a:spLocks noChangeArrowheads="1"/>
          </p:cNvSpPr>
          <p:nvPr/>
        </p:nvSpPr>
        <p:spPr bwMode="auto">
          <a:xfrm>
            <a:off x="2281425" y="586585"/>
            <a:ext cx="41230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u"/>
              <a:defRPr sz="2400" b="1">
                <a:solidFill>
                  <a:srgbClr val="000066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0066"/>
              </a:buClr>
              <a:buSzPct val="60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hu-HU" altLang="hu-HU" sz="1200" u="sng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néhány fős </a:t>
            </a:r>
            <a:r>
              <a:rPr lang="hu-HU" altLang="hu-HU" sz="1200" u="sng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mikrovállalkozások</a:t>
            </a:r>
            <a:r>
              <a:rPr lang="hu-HU" altLang="hu-HU" sz="1200" u="sng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kiesnek a statisztikai adatgyűjtés köréből, miközben foglalkoztatnak vagy egymillió embert.</a:t>
            </a:r>
            <a:r>
              <a:rPr lang="hu-HU" altLang="hu-HU" sz="1200" b="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altLang="hu-HU" sz="1200" b="0" dirty="0">
              <a:solidFill>
                <a:schemeClr val="bg1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F007E-DA0F-4C4B-AD58-48C52F5F5987}" type="datetime1">
              <a:rPr lang="en-US" smtClean="0"/>
              <a:t>2/21/20</a:t>
            </a:fld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43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749</Words>
  <Application>Microsoft Macintosh PowerPoint</Application>
  <PresentationFormat>Diavetítés a képernyőre (16:9 oldalarány)</PresentationFormat>
  <Paragraphs>64</Paragraphs>
  <Slides>11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Calibri</vt:lpstr>
      <vt:lpstr>Symbol</vt:lpstr>
      <vt:lpstr>Times New Roman</vt:lpstr>
      <vt:lpstr>Office Theme</vt:lpstr>
      <vt:lpstr>A minimálbér és az érdekegyeztetés összefüggései Nemes Gábor elnök Közlekedési Szakszervezetek Országos Szövetsége</vt:lpstr>
      <vt:lpstr>Miért ezek a kérdések?</vt:lpstr>
      <vt:lpstr>A múlt</vt:lpstr>
      <vt:lpstr>Egy 2007-es tanulmány üzenete a mának (KKSZAPB)</vt:lpstr>
      <vt:lpstr>PowerPoint-bemutató</vt:lpstr>
      <vt:lpstr>Az ágazati bérszabályozás előnyei és hátrányai</vt:lpstr>
      <vt:lpstr>Javaslatok 2007-ben</vt:lpstr>
      <vt:lpstr>PowerPoint-bemutató</vt:lpstr>
      <vt:lpstr>PowerPoint-bemutató</vt:lpstr>
      <vt:lpstr>PowerPoint-bemutató</vt:lpstr>
      <vt:lpstr>Köszönöm megtisztelő figyelmüket! +36204599111 gbornemes@gmail.com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Károly Lencsés</cp:lastModifiedBy>
  <cp:revision>104</cp:revision>
  <dcterms:created xsi:type="dcterms:W3CDTF">2013-08-21T19:17:07Z</dcterms:created>
  <dcterms:modified xsi:type="dcterms:W3CDTF">2020-02-21T21:29:06Z</dcterms:modified>
</cp:coreProperties>
</file>