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2" r:id="rId3"/>
    <p:sldId id="276" r:id="rId4"/>
    <p:sldId id="279" r:id="rId5"/>
    <p:sldId id="300" r:id="rId6"/>
    <p:sldId id="280" r:id="rId7"/>
    <p:sldId id="296" r:id="rId8"/>
    <p:sldId id="297" r:id="rId9"/>
    <p:sldId id="298" r:id="rId10"/>
    <p:sldId id="281" r:id="rId11"/>
    <p:sldId id="299" r:id="rId12"/>
    <p:sldId id="282" r:id="rId13"/>
    <p:sldId id="271" r:id="rId14"/>
    <p:sldId id="284" r:id="rId15"/>
    <p:sldId id="286" r:id="rId16"/>
    <p:sldId id="288" r:id="rId17"/>
    <p:sldId id="289" r:id="rId18"/>
    <p:sldId id="290" r:id="rId19"/>
    <p:sldId id="275" r:id="rId20"/>
    <p:sldId id="302" r:id="rId2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F6EC57-A006-E8F5-6B29-25F79CDE909D}" v="1" dt="2020-04-20T14:35:29.995"/>
    <p1510:client id="{1AFBD427-8F52-B8FD-9410-1D64D3DE2E26}" v="5" dt="2021-04-23T11:12:00.125"/>
    <p1510:client id="{45B2F966-894A-9128-1F3A-BDB93186882C}" v="6" dt="2021-04-07T18:51:07.233"/>
    <p1510:client id="{7C3AC32A-EC85-34DF-31D8-D73CA1EFF639}" v="4" dt="2021-04-28T09:17:56.638"/>
    <p1510:client id="{83AEAC9E-31EA-2BCB-47A8-2E9A9A842BEC}" v="101" dt="2021-04-28T09:27:17.327"/>
    <p1510:client id="{901FE68B-A5E5-438E-83E8-2737B9412B9B}" v="2" dt="2020-05-08T19:22:27.231"/>
    <p1510:client id="{BAE96402-1DDB-DF2D-C0F3-7B88CE37119C}" v="20" dt="2020-11-27T09:30:29.929"/>
    <p1510:client id="{C415CD84-036F-7B98-291B-BAF8D562A914}" v="1" dt="2021-03-04T13:14:12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0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cf0e6d6584cb3a67019b33bc57f4ee79158dda69cca285005e834448d90f7937::" providerId="AD" clId="Web-{901FE68B-A5E5-438E-83E8-2737B9412B9B}"/>
    <pc:docChg chg="modSld">
      <pc:chgData name="Guest User" userId="S::urn:spo:anon#cf0e6d6584cb3a67019b33bc57f4ee79158dda69cca285005e834448d90f7937::" providerId="AD" clId="Web-{901FE68B-A5E5-438E-83E8-2737B9412B9B}" dt="2020-05-08T19:22:27.231" v="1" actId="14100"/>
      <pc:docMkLst>
        <pc:docMk/>
      </pc:docMkLst>
      <pc:sldChg chg="modSp">
        <pc:chgData name="Guest User" userId="S::urn:spo:anon#cf0e6d6584cb3a67019b33bc57f4ee79158dda69cca285005e834448d90f7937::" providerId="AD" clId="Web-{901FE68B-A5E5-438E-83E8-2737B9412B9B}" dt="2020-05-08T19:22:12.574" v="0" actId="14100"/>
        <pc:sldMkLst>
          <pc:docMk/>
          <pc:sldMk cId="45852899" sldId="288"/>
        </pc:sldMkLst>
        <pc:picChg chg="mod">
          <ac:chgData name="Guest User" userId="S::urn:spo:anon#cf0e6d6584cb3a67019b33bc57f4ee79158dda69cca285005e834448d90f7937::" providerId="AD" clId="Web-{901FE68B-A5E5-438E-83E8-2737B9412B9B}" dt="2020-05-08T19:22:12.574" v="0" actId="14100"/>
          <ac:picMkLst>
            <pc:docMk/>
            <pc:sldMk cId="45852899" sldId="288"/>
            <ac:picMk id="4" creationId="{00000000-0000-0000-0000-000000000000}"/>
          </ac:picMkLst>
        </pc:picChg>
      </pc:sldChg>
      <pc:sldChg chg="modSp">
        <pc:chgData name="Guest User" userId="S::urn:spo:anon#cf0e6d6584cb3a67019b33bc57f4ee79158dda69cca285005e834448d90f7937::" providerId="AD" clId="Web-{901FE68B-A5E5-438E-83E8-2737B9412B9B}" dt="2020-05-08T19:22:27.231" v="1" actId="14100"/>
        <pc:sldMkLst>
          <pc:docMk/>
          <pc:sldMk cId="599729731" sldId="289"/>
        </pc:sldMkLst>
        <pc:picChg chg="mod">
          <ac:chgData name="Guest User" userId="S::urn:spo:anon#cf0e6d6584cb3a67019b33bc57f4ee79158dda69cca285005e834448d90f7937::" providerId="AD" clId="Web-{901FE68B-A5E5-438E-83E8-2737B9412B9B}" dt="2020-05-08T19:22:27.231" v="1" actId="14100"/>
          <ac:picMkLst>
            <pc:docMk/>
            <pc:sldMk cId="599729731" sldId="289"/>
            <ac:picMk id="4" creationId="{00000000-0000-0000-0000-000000000000}"/>
          </ac:picMkLst>
        </pc:picChg>
      </pc:sldChg>
    </pc:docChg>
  </pc:docChgLst>
  <pc:docChgLst>
    <pc:chgData name="Guest User" userId="S::urn:spo:anon#086ddec30e3def3ad3b309d1ab4e3cb3100a6408443286aaef2112b618a8d816::" providerId="AD" clId="Web-{45B2F966-894A-9128-1F3A-BDB93186882C}"/>
    <pc:docChg chg="modSld">
      <pc:chgData name="Guest User" userId="S::urn:spo:anon#086ddec30e3def3ad3b309d1ab4e3cb3100a6408443286aaef2112b618a8d816::" providerId="AD" clId="Web-{45B2F966-894A-9128-1F3A-BDB93186882C}" dt="2021-04-07T18:51:07.217" v="2" actId="20577"/>
      <pc:docMkLst>
        <pc:docMk/>
      </pc:docMkLst>
      <pc:sldChg chg="modSp">
        <pc:chgData name="Guest User" userId="S::urn:spo:anon#086ddec30e3def3ad3b309d1ab4e3cb3100a6408443286aaef2112b618a8d816::" providerId="AD" clId="Web-{45B2F966-894A-9128-1F3A-BDB93186882C}" dt="2021-04-07T18:51:07.217" v="2" actId="20577"/>
        <pc:sldMkLst>
          <pc:docMk/>
          <pc:sldMk cId="1219059103" sldId="297"/>
        </pc:sldMkLst>
        <pc:spChg chg="mod">
          <ac:chgData name="Guest User" userId="S::urn:spo:anon#086ddec30e3def3ad3b309d1ab4e3cb3100a6408443286aaef2112b618a8d816::" providerId="AD" clId="Web-{45B2F966-894A-9128-1F3A-BDB93186882C}" dt="2021-04-07T18:51:07.217" v="2" actId="20577"/>
          <ac:spMkLst>
            <pc:docMk/>
            <pc:sldMk cId="1219059103" sldId="297"/>
            <ac:spMk id="2" creationId="{00000000-0000-0000-0000-000000000000}"/>
          </ac:spMkLst>
        </pc:spChg>
      </pc:sldChg>
    </pc:docChg>
  </pc:docChgLst>
  <pc:docChgLst>
    <pc:chgData name="Guest User" userId="S::urn:spo:anon#cf0e6d6584cb3a67019b33bc57f4ee79158dda69cca285005e834448d90f7937::" providerId="AD" clId="Web-{1AFBD427-8F52-B8FD-9410-1D64D3DE2E26}"/>
    <pc:docChg chg="modSld">
      <pc:chgData name="Guest User" userId="S::urn:spo:anon#cf0e6d6584cb3a67019b33bc57f4ee79158dda69cca285005e834448d90f7937::" providerId="AD" clId="Web-{1AFBD427-8F52-B8FD-9410-1D64D3DE2E26}" dt="2021-04-23T11:12:00.125" v="4" actId="1076"/>
      <pc:docMkLst>
        <pc:docMk/>
      </pc:docMkLst>
      <pc:sldChg chg="modSp">
        <pc:chgData name="Guest User" userId="S::urn:spo:anon#cf0e6d6584cb3a67019b33bc57f4ee79158dda69cca285005e834448d90f7937::" providerId="AD" clId="Web-{1AFBD427-8F52-B8FD-9410-1D64D3DE2E26}" dt="2021-04-23T11:12:00.125" v="4" actId="1076"/>
        <pc:sldMkLst>
          <pc:docMk/>
          <pc:sldMk cId="45852899" sldId="288"/>
        </pc:sldMkLst>
        <pc:picChg chg="mod">
          <ac:chgData name="Guest User" userId="S::urn:spo:anon#cf0e6d6584cb3a67019b33bc57f4ee79158dda69cca285005e834448d90f7937::" providerId="AD" clId="Web-{1AFBD427-8F52-B8FD-9410-1D64D3DE2E26}" dt="2021-04-23T11:12:00.125" v="4" actId="1076"/>
          <ac:picMkLst>
            <pc:docMk/>
            <pc:sldMk cId="45852899" sldId="288"/>
            <ac:picMk id="4" creationId="{00000000-0000-0000-0000-000000000000}"/>
          </ac:picMkLst>
        </pc:picChg>
      </pc:sldChg>
      <pc:sldChg chg="modSp">
        <pc:chgData name="Guest User" userId="S::urn:spo:anon#cf0e6d6584cb3a67019b33bc57f4ee79158dda69cca285005e834448d90f7937::" providerId="AD" clId="Web-{1AFBD427-8F52-B8FD-9410-1D64D3DE2E26}" dt="2021-04-23T10:30:05.058" v="1"/>
        <pc:sldMkLst>
          <pc:docMk/>
          <pc:sldMk cId="2186327097" sldId="296"/>
        </pc:sldMkLst>
        <pc:graphicFrameChg chg="modGraphic">
          <ac:chgData name="Guest User" userId="S::urn:spo:anon#cf0e6d6584cb3a67019b33bc57f4ee79158dda69cca285005e834448d90f7937::" providerId="AD" clId="Web-{1AFBD427-8F52-B8FD-9410-1D64D3DE2E26}" dt="2021-04-23T10:30:05.058" v="1"/>
          <ac:graphicFrameMkLst>
            <pc:docMk/>
            <pc:sldMk cId="2186327097" sldId="296"/>
            <ac:graphicFrameMk id="4" creationId="{00000000-0000-0000-0000-000000000000}"/>
          </ac:graphicFrameMkLst>
        </pc:graphicFrameChg>
      </pc:sldChg>
    </pc:docChg>
  </pc:docChgLst>
  <pc:docChgLst>
    <pc:chgData name="Balázs Brigitta" userId="S::balazs.brigitta@nlg.httpf.hu::b6437b45-16b8-48f9-9488-dac2dca0acf9" providerId="AD" clId="Web-{10F6EC57-A006-E8F5-6B29-25F79CDE909D}"/>
    <pc:docChg chg="modSld">
      <pc:chgData name="Balázs Brigitta" userId="S::balazs.brigitta@nlg.httpf.hu::b6437b45-16b8-48f9-9488-dac2dca0acf9" providerId="AD" clId="Web-{10F6EC57-A006-E8F5-6B29-25F79CDE909D}" dt="2020-04-20T14:35:29.995" v="0" actId="1076"/>
      <pc:docMkLst>
        <pc:docMk/>
      </pc:docMkLst>
      <pc:sldChg chg="modSp">
        <pc:chgData name="Balázs Brigitta" userId="S::balazs.brigitta@nlg.httpf.hu::b6437b45-16b8-48f9-9488-dac2dca0acf9" providerId="AD" clId="Web-{10F6EC57-A006-E8F5-6B29-25F79CDE909D}" dt="2020-04-20T14:35:29.995" v="0" actId="1076"/>
        <pc:sldMkLst>
          <pc:docMk/>
          <pc:sldMk cId="2186327097" sldId="296"/>
        </pc:sldMkLst>
        <pc:spChg chg="mod">
          <ac:chgData name="Balázs Brigitta" userId="S::balazs.brigitta@nlg.httpf.hu::b6437b45-16b8-48f9-9488-dac2dca0acf9" providerId="AD" clId="Web-{10F6EC57-A006-E8F5-6B29-25F79CDE909D}" dt="2020-04-20T14:35:29.995" v="0" actId="1076"/>
          <ac:spMkLst>
            <pc:docMk/>
            <pc:sldMk cId="2186327097" sldId="296"/>
            <ac:spMk id="6" creationId="{00000000-0000-0000-0000-000000000000}"/>
          </ac:spMkLst>
        </pc:spChg>
      </pc:sldChg>
    </pc:docChg>
  </pc:docChgLst>
  <pc:docChgLst>
    <pc:chgData name="Balázs Brigitta" userId="S::balazs.brigitta@nlg.httpf.hu::b6437b45-16b8-48f9-9488-dac2dca0acf9" providerId="AD" clId="Web-{BAE96402-1DDB-DF2D-C0F3-7B88CE37119C}"/>
    <pc:docChg chg="addSld modSld">
      <pc:chgData name="Balázs Brigitta" userId="S::balazs.brigitta@nlg.httpf.hu::b6437b45-16b8-48f9-9488-dac2dca0acf9" providerId="AD" clId="Web-{BAE96402-1DDB-DF2D-C0F3-7B88CE37119C}" dt="2020-11-27T09:25:17" v="18" actId="20577"/>
      <pc:docMkLst>
        <pc:docMk/>
      </pc:docMkLst>
      <pc:sldChg chg="modSp">
        <pc:chgData name="Balázs Brigitta" userId="S::balazs.brigitta@nlg.httpf.hu::b6437b45-16b8-48f9-9488-dac2dca0acf9" providerId="AD" clId="Web-{BAE96402-1DDB-DF2D-C0F3-7B88CE37119C}" dt="2020-11-27T09:25:15.016" v="16" actId="20577"/>
        <pc:sldMkLst>
          <pc:docMk/>
          <pc:sldMk cId="1974290942" sldId="283"/>
        </pc:sldMkLst>
        <pc:spChg chg="mod">
          <ac:chgData name="Balázs Brigitta" userId="S::balazs.brigitta@nlg.httpf.hu::b6437b45-16b8-48f9-9488-dac2dca0acf9" providerId="AD" clId="Web-{BAE96402-1DDB-DF2D-C0F3-7B88CE37119C}" dt="2020-11-27T09:25:15.016" v="16" actId="20577"/>
          <ac:spMkLst>
            <pc:docMk/>
            <pc:sldMk cId="1974290942" sldId="283"/>
            <ac:spMk id="3" creationId="{00000000-0000-0000-0000-000000000000}"/>
          </ac:spMkLst>
        </pc:spChg>
      </pc:sldChg>
      <pc:sldChg chg="modSp add replId">
        <pc:chgData name="Balázs Brigitta" userId="S::balazs.brigitta@nlg.httpf.hu::b6437b45-16b8-48f9-9488-dac2dca0acf9" providerId="AD" clId="Web-{BAE96402-1DDB-DF2D-C0F3-7B88CE37119C}" dt="2020-11-27T09:24:39.952" v="7" actId="20577"/>
        <pc:sldMkLst>
          <pc:docMk/>
          <pc:sldMk cId="2168339779" sldId="301"/>
        </pc:sldMkLst>
        <pc:spChg chg="mod">
          <ac:chgData name="Balázs Brigitta" userId="S::balazs.brigitta@nlg.httpf.hu::b6437b45-16b8-48f9-9488-dac2dca0acf9" providerId="AD" clId="Web-{BAE96402-1DDB-DF2D-C0F3-7B88CE37119C}" dt="2020-11-27T09:24:39.952" v="7" actId="20577"/>
          <ac:spMkLst>
            <pc:docMk/>
            <pc:sldMk cId="2168339779" sldId="301"/>
            <ac:spMk id="3" creationId="{00000000-0000-0000-0000-000000000000}"/>
          </ac:spMkLst>
        </pc:spChg>
      </pc:sldChg>
      <pc:sldChg chg="add replId">
        <pc:chgData name="Balázs Brigitta" userId="S::balazs.brigitta@nlg.httpf.hu::b6437b45-16b8-48f9-9488-dac2dca0acf9" providerId="AD" clId="Web-{BAE96402-1DDB-DF2D-C0F3-7B88CE37119C}" dt="2020-11-27T09:24:30.843" v="1"/>
        <pc:sldMkLst>
          <pc:docMk/>
          <pc:sldMk cId="822692580" sldId="302"/>
        </pc:sldMkLst>
      </pc:sldChg>
    </pc:docChg>
  </pc:docChgLst>
  <pc:docChgLst>
    <pc:chgData name="Guest User" userId="S::urn:spo:anon#cf0e6d6584cb3a67019b33bc57f4ee79158dda69cca285005e834448d90f7937::" providerId="AD" clId="Web-{C415CD84-036F-7B98-291B-BAF8D562A914}"/>
    <pc:docChg chg="modSld">
      <pc:chgData name="Guest User" userId="S::urn:spo:anon#cf0e6d6584cb3a67019b33bc57f4ee79158dda69cca285005e834448d90f7937::" providerId="AD" clId="Web-{C415CD84-036F-7B98-291B-BAF8D562A914}" dt="2021-03-04T13:14:12.989" v="0" actId="1076"/>
      <pc:docMkLst>
        <pc:docMk/>
      </pc:docMkLst>
      <pc:sldChg chg="modSp">
        <pc:chgData name="Guest User" userId="S::urn:spo:anon#cf0e6d6584cb3a67019b33bc57f4ee79158dda69cca285005e834448d90f7937::" providerId="AD" clId="Web-{C415CD84-036F-7B98-291B-BAF8D562A914}" dt="2021-03-04T13:14:12.989" v="0" actId="1076"/>
        <pc:sldMkLst>
          <pc:docMk/>
          <pc:sldMk cId="3937275489" sldId="292"/>
        </pc:sldMkLst>
        <pc:picChg chg="mod">
          <ac:chgData name="Guest User" userId="S::urn:spo:anon#cf0e6d6584cb3a67019b33bc57f4ee79158dda69cca285005e834448d90f7937::" providerId="AD" clId="Web-{C415CD84-036F-7B98-291B-BAF8D562A914}" dt="2021-03-04T13:14:12.989" v="0" actId="1076"/>
          <ac:picMkLst>
            <pc:docMk/>
            <pc:sldMk cId="3937275489" sldId="292"/>
            <ac:picMk id="4" creationId="{00000000-0000-0000-0000-000000000000}"/>
          </ac:picMkLst>
        </pc:picChg>
      </pc:sldChg>
    </pc:docChg>
  </pc:docChgLst>
  <pc:docChgLst>
    <pc:chgData name="Vendégfelhasználó" userId="S::urn:spo:anon#8706f9d25ab82700c5f07c4bc2378df1810e7e841816486643d7c256628caad0::" providerId="AD" clId="Web-{83AEAC9E-31EA-2BCB-47A8-2E9A9A842BEC}"/>
    <pc:docChg chg="delSld modSld">
      <pc:chgData name="Vendégfelhasználó" userId="S::urn:spo:anon#8706f9d25ab82700c5f07c4bc2378df1810e7e841816486643d7c256628caad0::" providerId="AD" clId="Web-{83AEAC9E-31EA-2BCB-47A8-2E9A9A842BEC}" dt="2021-04-28T09:27:13.842" v="52" actId="20577"/>
      <pc:docMkLst>
        <pc:docMk/>
      </pc:docMkLst>
      <pc:sldChg chg="modSp">
        <pc:chgData name="Vendégfelhasználó" userId="S::urn:spo:anon#8706f9d25ab82700c5f07c4bc2378df1810e7e841816486643d7c256628caad0::" providerId="AD" clId="Web-{83AEAC9E-31EA-2BCB-47A8-2E9A9A842BEC}" dt="2021-04-28T09:25:46.075" v="40" actId="20577"/>
        <pc:sldMkLst>
          <pc:docMk/>
          <pc:sldMk cId="1257251986" sldId="271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5:22.168" v="35" actId="20577"/>
          <ac:spMkLst>
            <pc:docMk/>
            <pc:sldMk cId="1257251986" sldId="271"/>
            <ac:spMk id="4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5:46.075" v="40" actId="20577"/>
          <ac:spMkLst>
            <pc:docMk/>
            <pc:sldMk cId="1257251986" sldId="271"/>
            <ac:spMk id="246787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6:23.591" v="44" actId="20577"/>
        <pc:sldMkLst>
          <pc:docMk/>
          <pc:sldMk cId="2007524420" sldId="275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6:15.075" v="42" actId="20577"/>
          <ac:spMkLst>
            <pc:docMk/>
            <pc:sldMk cId="2007524420" sldId="275"/>
            <ac:spMk id="4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6:23.591" v="44" actId="20577"/>
          <ac:spMkLst>
            <pc:docMk/>
            <pc:sldMk cId="2007524420" sldId="275"/>
            <ac:spMk id="239619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7:13.842" v="52" actId="20577"/>
        <pc:sldMkLst>
          <pc:docMk/>
          <pc:sldMk cId="3949502348" sldId="276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7:13.842" v="52" actId="20577"/>
          <ac:spMkLst>
            <pc:docMk/>
            <pc:sldMk cId="3949502348" sldId="276"/>
            <ac:spMk id="3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4:12.526" v="3" actId="20577"/>
        <pc:sldMkLst>
          <pc:docMk/>
          <pc:sldMk cId="1691812468" sldId="279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3:59.401" v="0" actId="20577"/>
          <ac:spMkLst>
            <pc:docMk/>
            <pc:sldMk cId="1691812468" sldId="279"/>
            <ac:spMk id="2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4:12.526" v="3" actId="20577"/>
          <ac:spMkLst>
            <pc:docMk/>
            <pc:sldMk cId="1691812468" sldId="279"/>
            <ac:spMk id="3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4:29.792" v="5" actId="20577"/>
        <pc:sldMkLst>
          <pc:docMk/>
          <pc:sldMk cId="716387249" sldId="280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4:19.432" v="4" actId="20577"/>
          <ac:spMkLst>
            <pc:docMk/>
            <pc:sldMk cId="716387249" sldId="280"/>
            <ac:spMk id="2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4:29.792" v="5" actId="20577"/>
          <ac:spMkLst>
            <pc:docMk/>
            <pc:sldMk cId="716387249" sldId="280"/>
            <ac:spMk id="3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4:57.714" v="31" actId="20577"/>
        <pc:sldMkLst>
          <pc:docMk/>
          <pc:sldMk cId="3771472847" sldId="281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4:57.714" v="31" actId="20577"/>
          <ac:spMkLst>
            <pc:docMk/>
            <pc:sldMk cId="3771472847" sldId="281"/>
            <ac:spMk id="3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4:52.839" v="30" actId="20577"/>
          <ac:spMkLst>
            <pc:docMk/>
            <pc:sldMk cId="3771472847" sldId="281"/>
            <ac:spMk id="5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5:16.043" v="34" actId="20577"/>
        <pc:sldMkLst>
          <pc:docMk/>
          <pc:sldMk cId="2660535863" sldId="282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5:09.949" v="33" actId="20577"/>
          <ac:spMkLst>
            <pc:docMk/>
            <pc:sldMk cId="2660535863" sldId="282"/>
            <ac:spMk id="2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5:16.043" v="34" actId="20577"/>
          <ac:spMkLst>
            <pc:docMk/>
            <pc:sldMk cId="2660535863" sldId="282"/>
            <ac:spMk id="3" creationId="{00000000-0000-0000-0000-000000000000}"/>
          </ac:spMkLst>
        </pc:spChg>
      </pc:sldChg>
      <pc:sldChg chg="del">
        <pc:chgData name="Vendégfelhasználó" userId="S::urn:spo:anon#8706f9d25ab82700c5f07c4bc2378df1810e7e841816486643d7c256628caad0::" providerId="AD" clId="Web-{83AEAC9E-31EA-2BCB-47A8-2E9A9A842BEC}" dt="2021-04-28T09:26:33.216" v="45"/>
        <pc:sldMkLst>
          <pc:docMk/>
          <pc:sldMk cId="1974290942" sldId="283"/>
        </pc:sldMkLst>
      </pc:sldChg>
      <pc:sldChg chg="modSp">
        <pc:chgData name="Vendégfelhasználó" userId="S::urn:spo:anon#8706f9d25ab82700c5f07c4bc2378df1810e7e841816486643d7c256628caad0::" providerId="AD" clId="Web-{83AEAC9E-31EA-2BCB-47A8-2E9A9A842BEC}" dt="2021-04-28T09:26:03.388" v="41" actId="20577"/>
        <pc:sldMkLst>
          <pc:docMk/>
          <pc:sldMk cId="599729731" sldId="289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6:03.388" v="41" actId="20577"/>
          <ac:spMkLst>
            <pc:docMk/>
            <pc:sldMk cId="599729731" sldId="289"/>
            <ac:spMk id="3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4:38.058" v="28"/>
        <pc:sldMkLst>
          <pc:docMk/>
          <pc:sldMk cId="2186327097" sldId="296"/>
        </pc:sldMkLst>
        <pc:graphicFrameChg chg="mod modGraphic">
          <ac:chgData name="Vendégfelhasználó" userId="S::urn:spo:anon#8706f9d25ab82700c5f07c4bc2378df1810e7e841816486643d7c256628caad0::" providerId="AD" clId="Web-{83AEAC9E-31EA-2BCB-47A8-2E9A9A842BEC}" dt="2021-04-28T09:24:38.058" v="28"/>
          <ac:graphicFrameMkLst>
            <pc:docMk/>
            <pc:sldMk cId="2186327097" sldId="296"/>
            <ac:graphicFrameMk id="4" creationId="{00000000-0000-0000-0000-000000000000}"/>
          </ac:graphicFrameMkLst>
        </pc:graphicFrameChg>
      </pc:sldChg>
      <pc:sldChg chg="modSp">
        <pc:chgData name="Vendégfelhasználó" userId="S::urn:spo:anon#8706f9d25ab82700c5f07c4bc2378df1810e7e841816486643d7c256628caad0::" providerId="AD" clId="Web-{83AEAC9E-31EA-2BCB-47A8-2E9A9A842BEC}" dt="2021-04-28T09:24:48.073" v="29" actId="20577"/>
        <pc:sldMkLst>
          <pc:docMk/>
          <pc:sldMk cId="3919895" sldId="298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4:48.073" v="29" actId="20577"/>
          <ac:spMkLst>
            <pc:docMk/>
            <pc:sldMk cId="3919895" sldId="298"/>
            <ac:spMk id="6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5:05.918" v="32" actId="20577"/>
        <pc:sldMkLst>
          <pc:docMk/>
          <pc:sldMk cId="2467807674" sldId="299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5:05.918" v="32" actId="20577"/>
          <ac:spMkLst>
            <pc:docMk/>
            <pc:sldMk cId="2467807674" sldId="299"/>
            <ac:spMk id="2" creationId="{00000000-0000-0000-0000-000000000000}"/>
          </ac:spMkLst>
        </pc:spChg>
      </pc:sldChg>
      <pc:sldChg chg="modSp del">
        <pc:chgData name="Vendégfelhasználó" userId="S::urn:spo:anon#8706f9d25ab82700c5f07c4bc2378df1810e7e841816486643d7c256628caad0::" providerId="AD" clId="Web-{83AEAC9E-31EA-2BCB-47A8-2E9A9A842BEC}" dt="2021-04-28T09:26:52.248" v="48"/>
        <pc:sldMkLst>
          <pc:docMk/>
          <pc:sldMk cId="2168339779" sldId="301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6:38.888" v="46" actId="20577"/>
          <ac:spMkLst>
            <pc:docMk/>
            <pc:sldMk cId="2168339779" sldId="301"/>
            <ac:spMk id="2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6:43.529" v="47" actId="20577"/>
          <ac:spMkLst>
            <pc:docMk/>
            <pc:sldMk cId="2168339779" sldId="301"/>
            <ac:spMk id="3" creationId="{00000000-0000-0000-0000-000000000000}"/>
          </ac:spMkLst>
        </pc:spChg>
      </pc:sldChg>
      <pc:sldChg chg="modSp">
        <pc:chgData name="Vendégfelhasználó" userId="S::urn:spo:anon#8706f9d25ab82700c5f07c4bc2378df1810e7e841816486643d7c256628caad0::" providerId="AD" clId="Web-{83AEAC9E-31EA-2BCB-47A8-2E9A9A842BEC}" dt="2021-04-28T09:27:00.701" v="50" actId="20577"/>
        <pc:sldMkLst>
          <pc:docMk/>
          <pc:sldMk cId="822692580" sldId="302"/>
        </pc:sldMkLst>
        <pc:spChg chg="mod">
          <ac:chgData name="Vendégfelhasználó" userId="S::urn:spo:anon#8706f9d25ab82700c5f07c4bc2378df1810e7e841816486643d7c256628caad0::" providerId="AD" clId="Web-{83AEAC9E-31EA-2BCB-47A8-2E9A9A842BEC}" dt="2021-04-28T09:27:00.701" v="50" actId="20577"/>
          <ac:spMkLst>
            <pc:docMk/>
            <pc:sldMk cId="822692580" sldId="302"/>
            <ac:spMk id="2" creationId="{00000000-0000-0000-0000-000000000000}"/>
          </ac:spMkLst>
        </pc:spChg>
        <pc:spChg chg="mod">
          <ac:chgData name="Vendégfelhasználó" userId="S::urn:spo:anon#8706f9d25ab82700c5f07c4bc2378df1810e7e841816486643d7c256628caad0::" providerId="AD" clId="Web-{83AEAC9E-31EA-2BCB-47A8-2E9A9A842BEC}" dt="2021-04-28T09:26:57.279" v="49" actId="20577"/>
          <ac:spMkLst>
            <pc:docMk/>
            <pc:sldMk cId="822692580" sldId="302"/>
            <ac:spMk id="3" creationId="{00000000-0000-0000-0000-000000000000}"/>
          </ac:spMkLst>
        </pc:spChg>
      </pc:sldChg>
    </pc:docChg>
  </pc:docChgLst>
  <pc:docChgLst>
    <pc:chgData name="Vendégfelhasználó" userId="S::urn:spo:anon#8706f9d25ab82700c5f07c4bc2378df1810e7e841816486643d7c256628caad0::" providerId="AD" clId="Web-{7C3AC32A-EC85-34DF-31D8-D73CA1EFF639}"/>
    <pc:docChg chg="modSld">
      <pc:chgData name="Vendégfelhasználó" userId="S::urn:spo:anon#8706f9d25ab82700c5f07c4bc2378df1810e7e841816486643d7c256628caad0::" providerId="AD" clId="Web-{7C3AC32A-EC85-34DF-31D8-D73CA1EFF639}" dt="2021-04-28T09:17:56.638" v="3" actId="1076"/>
      <pc:docMkLst>
        <pc:docMk/>
      </pc:docMkLst>
      <pc:sldChg chg="modSp">
        <pc:chgData name="Vendégfelhasználó" userId="S::urn:spo:anon#8706f9d25ab82700c5f07c4bc2378df1810e7e841816486643d7c256628caad0::" providerId="AD" clId="Web-{7C3AC32A-EC85-34DF-31D8-D73CA1EFF639}" dt="2021-04-28T09:17:56.638" v="3" actId="1076"/>
        <pc:sldMkLst>
          <pc:docMk/>
          <pc:sldMk cId="45852899" sldId="288"/>
        </pc:sldMkLst>
        <pc:picChg chg="mod">
          <ac:chgData name="Vendégfelhasználó" userId="S::urn:spo:anon#8706f9d25ab82700c5f07c4bc2378df1810e7e841816486643d7c256628caad0::" providerId="AD" clId="Web-{7C3AC32A-EC85-34DF-31D8-D73CA1EFF639}" dt="2021-04-28T09:17:56.638" v="3" actId="1076"/>
          <ac:picMkLst>
            <pc:docMk/>
            <pc:sldMk cId="45852899" sldId="288"/>
            <ac:picMk id="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DBA8F-C9D7-4844-AC86-8CA04CE66A2D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6F8D45-8943-4482-988E-BBB141392423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100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A nagyobb energiájú, de rövidebb hullámhosszú sugarak (zöld) mélyebbre hatolnak</a:t>
            </a:r>
          </a:p>
          <a:p>
            <a:r>
              <a:rPr lang="hu-HU" dirty="0"/>
              <a:t>A vörösmoszatok </a:t>
            </a:r>
            <a:r>
              <a:rPr lang="hu-HU" dirty="0" err="1"/>
              <a:t>színanyaga</a:t>
            </a:r>
            <a:r>
              <a:rPr lang="hu-HU" dirty="0"/>
              <a:t> a zöld fényt hasznosítja, elnyeli, ezért ennek kiegészítő színét látjuk: a </a:t>
            </a:r>
            <a:r>
              <a:rPr lang="hu-HU" dirty="0" err="1"/>
              <a:t>vöröset</a:t>
            </a:r>
            <a:r>
              <a:rPr lang="hu-HU" dirty="0"/>
              <a:t>. Ezek a moszatok élnek legmélyebben.</a:t>
            </a:r>
          </a:p>
          <a:p>
            <a:r>
              <a:rPr lang="hu-HU" dirty="0"/>
              <a:t>A vörös fény nagyobb hullámhosszú, kisebb energiájú, nem hatol mélyre. Zöld színanyag megköti a vörös fényt, kiegészítő színét látjuk: a zöldet. A zöldmoszatok a felszín közelében élnek.</a:t>
            </a:r>
          </a:p>
          <a:p>
            <a:r>
              <a:rPr lang="hu-HU" dirty="0"/>
              <a:t>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DFE832-FF4C-435A-8FF5-F7A0A63CBF95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4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614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6656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261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770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667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5992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443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1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558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79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063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ED5A4-DC01-4743-9BD2-FE123FE0A8FE}" type="datetimeFigureOut">
              <a:rPr lang="hu-HU" smtClean="0"/>
              <a:pPr/>
              <a:t>2021. 04. 28.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84E1-CAC2-4922-9056-FB82909C45A2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329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Társulások jellemzői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230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07949"/>
            <a:ext cx="4572000" cy="48053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altLang="hu-HU" sz="2400" b="1" u="sng" dirty="0">
                <a:solidFill>
                  <a:srgbClr val="FF0000"/>
                </a:solidFill>
              </a:rPr>
              <a:t>mintázat</a:t>
            </a:r>
            <a:r>
              <a:rPr lang="hu-HU" altLang="hu-HU" sz="2400" dirty="0">
                <a:solidFill>
                  <a:srgbClr val="FF0000"/>
                </a:solidFill>
              </a:rPr>
              <a:t>: populációk vízszintes elrendeződése, oka: 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altLang="hu-HU" sz="2000" dirty="0">
                <a:solidFill>
                  <a:srgbClr val="FF0000"/>
                </a:solidFill>
              </a:rPr>
              <a:t>talaj eltérő víz és tápanyag tartalma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altLang="hu-HU" sz="2000" dirty="0">
                <a:solidFill>
                  <a:srgbClr val="FF0000"/>
                </a:solidFill>
              </a:rPr>
              <a:t>szaporodási sajátosságok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/>
              <a:t>a társulás populációinak egy- egy környezeti tényezővel szembeni eltérő tűrőképessége, pl. más populációk élnek az erdő kisavanyodott talajfoltján, vagy a fényben gazdagabb irtásrétjén</a:t>
            </a:r>
          </a:p>
          <a:p>
            <a:pPr lvl="1"/>
            <a:endParaRPr lang="hu-HU" altLang="hu-HU" sz="2000" dirty="0"/>
          </a:p>
        </p:txBody>
      </p:sp>
      <p:pic>
        <p:nvPicPr>
          <p:cNvPr id="6" name="Picture 5" descr="ok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8632" y="1691214"/>
            <a:ext cx="4845368" cy="503883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Tartalom helye 3" descr="Képtalálat a következ&amp;odblac;re: „book drawing”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hu-HU" dirty="0"/>
              <a:t>C, </a:t>
            </a:r>
            <a:r>
              <a:rPr lang="hu-HU" dirty="0">
                <a:solidFill>
                  <a:srgbClr val="FF0000"/>
                </a:solidFill>
              </a:rPr>
              <a:t>Mintázat</a:t>
            </a:r>
            <a:endParaRPr lang="hu-HU" dirty="0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147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4. </a:t>
            </a:r>
            <a:r>
              <a:rPr lang="hu-HU" dirty="0">
                <a:solidFill>
                  <a:srgbClr val="FF0000"/>
                </a:solidFill>
              </a:rPr>
              <a:t>Társulások időbeli változása</a:t>
            </a:r>
            <a:endParaRPr lang="hu-HU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hu-HU" dirty="0" err="1"/>
              <a:t>Periódikus</a:t>
            </a: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 err="1"/>
              <a:t>Előrehaladó</a:t>
            </a: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/>
              <a:t>Leromló</a:t>
            </a:r>
          </a:p>
        </p:txBody>
      </p:sp>
    </p:spTree>
    <p:extLst>
      <p:ext uri="{BB962C8B-B14F-4D97-AF65-F5344CB8AC3E}">
        <p14:creationId xmlns:p14="http://schemas.microsoft.com/office/powerpoint/2010/main" val="246780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4587239" cy="1325563"/>
          </a:xfrm>
        </p:spPr>
        <p:txBody>
          <a:bodyPr/>
          <a:lstStyle/>
          <a:p>
            <a:r>
              <a:rPr lang="hu-HU" dirty="0"/>
              <a:t>A. </a:t>
            </a:r>
            <a:r>
              <a:rPr lang="hu-HU" dirty="0" err="1">
                <a:solidFill>
                  <a:srgbClr val="FF0000"/>
                </a:solidFill>
              </a:rPr>
              <a:t>Periódikus</a:t>
            </a:r>
            <a:endParaRPr lang="hu-HU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619" y="1371601"/>
            <a:ext cx="4220766" cy="3314696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hu-HU" altLang="hu-HU" dirty="0">
                <a:solidFill>
                  <a:srgbClr val="FF0000"/>
                </a:solidFill>
              </a:rPr>
              <a:t>Napi változás (napi ritmus): az erdő állattársulásának változása </a:t>
            </a:r>
            <a:endParaRPr lang="hu-HU" altLang="hu-HU" dirty="0">
              <a:solidFill>
                <a:srgbClr val="FF0000"/>
              </a:solidFill>
              <a:cs typeface="Calibri"/>
            </a:endParaRPr>
          </a:p>
          <a:p>
            <a:r>
              <a:rPr lang="hu-HU" altLang="hu-HU" dirty="0">
                <a:solidFill>
                  <a:srgbClr val="FF0000"/>
                </a:solidFill>
              </a:rPr>
              <a:t>Évszakos változás: </a:t>
            </a:r>
            <a:r>
              <a:rPr lang="hu-HU" altLang="hu-HU" b="1" dirty="0" err="1">
                <a:solidFill>
                  <a:srgbClr val="FF0000"/>
                </a:solidFill>
              </a:rPr>
              <a:t>aszpektus</a:t>
            </a:r>
            <a:r>
              <a:rPr lang="hu-HU" altLang="hu-HU" dirty="0">
                <a:solidFill>
                  <a:srgbClr val="FF0000"/>
                </a:solidFill>
              </a:rPr>
              <a:t>: évszakonként más- más populációk kerülnek előtérbe</a:t>
            </a:r>
            <a:r>
              <a:rPr lang="hu-HU" altLang="hu-HU" dirty="0"/>
              <a:t>, így az egyes évszakok társulásképe változik</a:t>
            </a:r>
          </a:p>
          <a:p>
            <a:pPr lvl="1"/>
            <a:r>
              <a:rPr lang="hu-HU" dirty="0"/>
              <a:t>ősszel a lombhullató fák leveleinek lehullása</a:t>
            </a:r>
          </a:p>
          <a:p>
            <a:pPr lvl="1"/>
            <a:r>
              <a:rPr lang="hu-HU" dirty="0"/>
              <a:t>tavasszal a lombkorona záródása előtti gumós lágyszárúak virágzása (kora tavaszi </a:t>
            </a:r>
            <a:r>
              <a:rPr lang="hu-HU" dirty="0" err="1"/>
              <a:t>aszpektus</a:t>
            </a:r>
            <a:r>
              <a:rPr lang="hu-HU" dirty="0"/>
              <a:t> pl. a gyertyános-tölgyesekben)</a:t>
            </a:r>
            <a:endParaRPr lang="hu-HU" altLang="hu-HU" dirty="0"/>
          </a:p>
          <a:p>
            <a:endParaRPr lang="hu-HU" dirty="0"/>
          </a:p>
        </p:txBody>
      </p:sp>
      <p:pic>
        <p:nvPicPr>
          <p:cNvPr id="4" name="Picture 5" descr="ok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4686297"/>
            <a:ext cx="4450080" cy="222871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 descr="ok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72385" y="0"/>
            <a:ext cx="4608512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Tartalom helye 3" descr="Képtalálat a következ&amp;odblac;re: „book drawing”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053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6696"/>
            <a:ext cx="8869680" cy="583130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hu-HU" dirty="0">
                <a:solidFill>
                  <a:srgbClr val="FF0000"/>
                </a:solidFill>
              </a:rPr>
              <a:t>egy kezdőtársulástól vagy pionírtársulástól különböző társulásokon, mint átmeneti állapotokon egy végállapot: a záró- vagy </a:t>
            </a:r>
            <a:r>
              <a:rPr lang="hu-HU" dirty="0" err="1">
                <a:solidFill>
                  <a:srgbClr val="FF0000"/>
                </a:solidFill>
              </a:rPr>
              <a:t>klímaxtársulás</a:t>
            </a:r>
            <a:r>
              <a:rPr lang="hu-HU" dirty="0">
                <a:solidFill>
                  <a:srgbClr val="FF0000"/>
                </a:solidFill>
              </a:rPr>
              <a:t> felé haladó folyamat</a:t>
            </a:r>
          </a:p>
          <a:p>
            <a:r>
              <a:rPr lang="hu-HU" dirty="0"/>
              <a:t>az egymást követő társulások faji összetétele, diverzitása, szerves anyag termelése általában növekszik</a:t>
            </a:r>
          </a:p>
          <a:p>
            <a:r>
              <a:rPr lang="hu-HU" altLang="hu-HU" dirty="0" err="1">
                <a:solidFill>
                  <a:srgbClr val="FF0000"/>
                </a:solidFill>
              </a:rPr>
              <a:t>Pionir</a:t>
            </a:r>
            <a:r>
              <a:rPr lang="hu-HU" altLang="hu-HU" dirty="0">
                <a:solidFill>
                  <a:srgbClr val="FF0000"/>
                </a:solidFill>
              </a:rPr>
              <a:t> társulás:</a:t>
            </a:r>
            <a:endParaRPr lang="hu-HU" alt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/>
              <a:t>pionír szervezetek populációi alkotják pl. </a:t>
            </a:r>
            <a:r>
              <a:rPr lang="hu-HU" dirty="0">
                <a:solidFill>
                  <a:srgbClr val="FF0000"/>
                </a:solidFill>
              </a:rPr>
              <a:t>moha-, zuzmófajok populációi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/>
              <a:t>kicsi a diverzitása és a biológiai produkciója (szerves anyag termelése)</a:t>
            </a:r>
          </a:p>
          <a:p>
            <a:pPr lvl="1"/>
            <a:r>
              <a:rPr lang="hu-HU" dirty="0"/>
              <a:t>kismértékű a populációk közötti kölcsönhatás</a:t>
            </a:r>
          </a:p>
          <a:p>
            <a:r>
              <a:rPr lang="hu-HU" altLang="hu-HU" dirty="0">
                <a:solidFill>
                  <a:srgbClr val="FF0000"/>
                </a:solidFill>
              </a:rPr>
              <a:t>Klimaxtársulás:</a:t>
            </a:r>
            <a:r>
              <a:rPr lang="hu-HU" altLang="hu-HU" dirty="0"/>
              <a:t> </a:t>
            </a:r>
            <a:r>
              <a:rPr lang="hu-HU" dirty="0"/>
              <a:t>adott környezeti viszonyok között: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legnagyobb diverzitású,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legnagyobb biológiai produkciójú</a:t>
            </a:r>
            <a:r>
              <a:rPr lang="hu-HU" dirty="0"/>
              <a:t>,</a:t>
            </a:r>
          </a:p>
          <a:p>
            <a:pPr lvl="1"/>
            <a:r>
              <a:rPr lang="hu-HU" dirty="0"/>
              <a:t>környezeti viszonyokhoz legjobban alkalmazkodó társulása a szukcessziónak  </a:t>
            </a:r>
          </a:p>
          <a:p>
            <a:pPr lvl="1"/>
            <a:r>
              <a:rPr lang="hu-HU" dirty="0"/>
              <a:t>a populációi közötti kölcsönhatások nagyon sokfélék </a:t>
            </a:r>
          </a:p>
          <a:p>
            <a:endParaRPr lang="hu-HU" altLang="hu-HU" dirty="0"/>
          </a:p>
          <a:p>
            <a:endParaRPr lang="hu-HU" altLang="hu-HU" dirty="0"/>
          </a:p>
          <a:p>
            <a:pPr lvl="1">
              <a:buFont typeface="Wingdings" panose="05000000000000000000" pitchFamily="2" charset="2"/>
              <a:buNone/>
            </a:pPr>
            <a:r>
              <a:rPr lang="hu-HU" altLang="hu-HU" dirty="0">
                <a:latin typeface="Times New Roman" panose="02020603050405020304" pitchFamily="18" charset="0"/>
              </a:rPr>
              <a:t>      </a:t>
            </a:r>
            <a:endParaRPr lang="hu-HU" altLang="hu-HU" sz="2400" dirty="0">
              <a:latin typeface="Times New Roman" panose="02020603050405020304" pitchFamily="18" charset="0"/>
            </a:endParaRPr>
          </a:p>
        </p:txBody>
      </p:sp>
      <p:pic>
        <p:nvPicPr>
          <p:cNvPr id="3" name="Tartalom helye 3" descr="Képtalálat a következ&amp;odblac;re: „book drawing”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4587239" cy="1325563"/>
          </a:xfrm>
        </p:spPr>
        <p:txBody>
          <a:bodyPr/>
          <a:lstStyle/>
          <a:p>
            <a:r>
              <a:rPr lang="hu-HU" dirty="0"/>
              <a:t>B. </a:t>
            </a:r>
            <a:r>
              <a:rPr lang="hu-HU" dirty="0" err="1">
                <a:solidFill>
                  <a:srgbClr val="FF0000"/>
                </a:solidFill>
              </a:rPr>
              <a:t>Előrehaladó</a:t>
            </a:r>
            <a:endParaRPr lang="hu-HU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2572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6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67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42"/>
            <a:ext cx="7193280" cy="6858000"/>
          </a:xfrm>
        </p:spPr>
        <p:txBody>
          <a:bodyPr>
            <a:normAutofit/>
          </a:bodyPr>
          <a:lstStyle/>
          <a:p>
            <a:r>
              <a:rPr lang="hu-HU" altLang="hu-HU" dirty="0"/>
              <a:t>Szukcessziófajták: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természetes szukcesszió: emberi beavatkozás nélküli</a:t>
            </a:r>
          </a:p>
          <a:p>
            <a:pPr lvl="2"/>
            <a:r>
              <a:rPr lang="hu-HU" dirty="0" err="1"/>
              <a:t>biotikus</a:t>
            </a:r>
            <a:r>
              <a:rPr lang="hu-HU" dirty="0"/>
              <a:t> </a:t>
            </a:r>
            <a:r>
              <a:rPr lang="hu-HU" dirty="0" err="1"/>
              <a:t>szukcesszó</a:t>
            </a:r>
            <a:r>
              <a:rPr lang="hu-HU" dirty="0"/>
              <a:t>: változatlan éghajlati körülmények közötti</a:t>
            </a:r>
          </a:p>
          <a:p>
            <a:pPr lvl="3"/>
            <a:r>
              <a:rPr lang="hu-HU" dirty="0"/>
              <a:t>Szárazföldi: kopár terület </a:t>
            </a:r>
            <a:r>
              <a:rPr lang="hu-HU" dirty="0" err="1"/>
              <a:t>beerdősülése</a:t>
            </a:r>
            <a:r>
              <a:rPr lang="hu-HU" dirty="0"/>
              <a:t>, ld. később</a:t>
            </a:r>
          </a:p>
          <a:p>
            <a:pPr lvl="3"/>
            <a:r>
              <a:rPr lang="hu-HU" dirty="0"/>
              <a:t>Vízi: tófeltöltődés, ld. később</a:t>
            </a:r>
          </a:p>
          <a:p>
            <a:pPr lvl="2"/>
            <a:r>
              <a:rPr lang="hu-HU" dirty="0"/>
              <a:t>szekuláris szukcesszió: éghajlatváltozás hatására bekövetkező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u-HU" dirty="0"/>
              <a:t>másodlagos szukcesszió: emberi hatásokra bekövetkező</a:t>
            </a:r>
          </a:p>
          <a:p>
            <a:pPr lvl="2"/>
            <a:r>
              <a:rPr lang="hu-HU" dirty="0" err="1"/>
              <a:t>Biotikus</a:t>
            </a:r>
            <a:r>
              <a:rPr lang="hu-HU" dirty="0"/>
              <a:t>:</a:t>
            </a:r>
          </a:p>
          <a:p>
            <a:pPr lvl="3"/>
            <a:r>
              <a:rPr lang="hu-HU" dirty="0" err="1"/>
              <a:t>Eutrofizáción</a:t>
            </a:r>
            <a:r>
              <a:rPr lang="hu-HU" dirty="0"/>
              <a:t> alapuló tófeltöltődés: ld. később</a:t>
            </a:r>
          </a:p>
          <a:p>
            <a:pPr lvl="3"/>
            <a:r>
              <a:rPr lang="hu-HU" dirty="0" err="1"/>
              <a:t>Nyáras</a:t>
            </a:r>
            <a:r>
              <a:rPr lang="hu-HU" dirty="0"/>
              <a:t> borókások kialakulása: legeltetéssel létrejött másodlagos társulás: a legelő állatok a tüskés bokrokat nem legelik le, ezért a </a:t>
            </a:r>
            <a:r>
              <a:rPr lang="hu-HU" dirty="0" err="1"/>
              <a:t>cserjésedés</a:t>
            </a:r>
            <a:r>
              <a:rPr lang="hu-HU" dirty="0"/>
              <a:t> bár lassan de  folytatódik.</a:t>
            </a:r>
          </a:p>
          <a:p>
            <a:pPr lvl="3"/>
            <a:endParaRPr lang="hu-HU" dirty="0"/>
          </a:p>
          <a:p>
            <a:pPr lvl="3"/>
            <a:endParaRPr lang="hu-HU" dirty="0"/>
          </a:p>
          <a:p>
            <a:pPr lvl="3"/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altLang="hu-HU" sz="2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6" descr="http://www.kultfm.hu/wp-content/uploads/2013/09/konyvku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1693"/>
            <a:ext cx="1763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557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7380288" cy="6858000"/>
          </a:xfrm>
        </p:spPr>
        <p:txBody>
          <a:bodyPr>
            <a:normAutofit lnSpcReduction="10000"/>
          </a:bodyPr>
          <a:lstStyle/>
          <a:p>
            <a:r>
              <a:rPr lang="hu-HU" altLang="hu-HU" u="sng" dirty="0"/>
              <a:t>Szárazföldi szukcesszió</a:t>
            </a:r>
            <a:r>
              <a:rPr lang="hu-HU" altLang="hu-HU" dirty="0"/>
              <a:t>: </a:t>
            </a:r>
            <a:r>
              <a:rPr lang="hu-HU" dirty="0"/>
              <a:t>Egy talajmentes, vagyis a felszínen kőzettel borított terület </a:t>
            </a:r>
            <a:r>
              <a:rPr lang="hu-HU" dirty="0" err="1"/>
              <a:t>benövényesedése</a:t>
            </a:r>
            <a:endParaRPr lang="hu-HU" dirty="0"/>
          </a:p>
          <a:p>
            <a:pPr marL="1428750" lvl="2" indent="-514350">
              <a:buFont typeface="+mj-lt"/>
              <a:buAutoNum type="arabicParenR"/>
            </a:pPr>
            <a:r>
              <a:rPr lang="hu-HU" u="sng" dirty="0"/>
              <a:t>pionírfajok</a:t>
            </a:r>
            <a:r>
              <a:rPr lang="hu-HU" dirty="0"/>
              <a:t> (mohák, zuzmók) telepednek meg</a:t>
            </a:r>
          </a:p>
          <a:p>
            <a:pPr lvl="3"/>
            <a:r>
              <a:rPr lang="hu-HU" dirty="0"/>
              <a:t>A lassan gyarapodó telepek tárolják a csapadékvizet</a:t>
            </a:r>
          </a:p>
          <a:p>
            <a:pPr lvl="3"/>
            <a:r>
              <a:rPr lang="hu-HU" dirty="0"/>
              <a:t>az elpusztuló teleprészek szerves anyagot adnak a kialakuló talajnak </a:t>
            </a:r>
            <a:r>
              <a:rPr lang="hu-HU" dirty="0">
                <a:sym typeface="Wingdings" panose="05000000000000000000" pitchFamily="2" charset="2"/>
              </a:rPr>
              <a:t> új </a:t>
            </a:r>
            <a:r>
              <a:rPr lang="hu-HU" dirty="0"/>
              <a:t>populációk: pl. a </a:t>
            </a:r>
          </a:p>
          <a:p>
            <a:pPr marL="1428750" lvl="2" indent="-514350">
              <a:buFont typeface="+mj-lt"/>
              <a:buAutoNum type="arabicParenR"/>
            </a:pPr>
            <a:r>
              <a:rPr lang="hu-HU" u="sng" dirty="0"/>
              <a:t>sziklalakó páfrányok </a:t>
            </a:r>
            <a:r>
              <a:rPr lang="hu-HU" dirty="0"/>
              <a:t>(fodorka, gímpáfrány, szirti páfrány)</a:t>
            </a:r>
          </a:p>
          <a:p>
            <a:pPr marL="1428750" lvl="2" indent="-514350">
              <a:buFont typeface="+mj-lt"/>
              <a:buAutoNum type="arabicParenR"/>
            </a:pPr>
            <a:r>
              <a:rPr lang="hu-HU" u="sng" dirty="0"/>
              <a:t>nyílt gyepek </a:t>
            </a:r>
            <a:r>
              <a:rPr lang="hu-HU" dirty="0"/>
              <a:t>fajainak megtelepedése (az anyakőzet vagy a talaj a gyepfoltok között még kilátszik)</a:t>
            </a:r>
          </a:p>
          <a:p>
            <a:pPr marL="1428750" lvl="2" indent="-514350">
              <a:buFont typeface="+mj-lt"/>
              <a:buAutoNum type="arabicParenR"/>
            </a:pPr>
            <a:r>
              <a:rPr lang="hu-HU" dirty="0"/>
              <a:t>újabb fajok betelepülésével kialakul a </a:t>
            </a:r>
            <a:r>
              <a:rPr lang="hu-HU" u="sng" dirty="0"/>
              <a:t>zártgyep</a:t>
            </a:r>
          </a:p>
          <a:p>
            <a:pPr marL="1428750" lvl="2" indent="-514350">
              <a:buFont typeface="+mj-lt"/>
              <a:buAutoNum type="arabicParenR"/>
            </a:pPr>
            <a:r>
              <a:rPr lang="hu-HU" dirty="0"/>
              <a:t>további fajok betelepülése </a:t>
            </a:r>
            <a:r>
              <a:rPr lang="hu-HU" u="sng" dirty="0"/>
              <a:t>sztyepprét</a:t>
            </a:r>
            <a:r>
              <a:rPr lang="hu-HU" dirty="0"/>
              <a:t> kialakulását eredményezi</a:t>
            </a:r>
          </a:p>
          <a:p>
            <a:pPr marL="1428750" lvl="2" indent="-514350">
              <a:buFont typeface="+mj-lt"/>
              <a:buAutoNum type="arabicParenR"/>
            </a:pPr>
            <a:r>
              <a:rPr lang="hu-HU" dirty="0"/>
              <a:t>majd az erdősülés következtében valamilyen erdőtársulás jön létre, amely a </a:t>
            </a:r>
            <a:r>
              <a:rPr lang="hu-HU" u="sng" dirty="0" err="1"/>
              <a:t>klímaxtársulás</a:t>
            </a:r>
            <a:r>
              <a:rPr lang="hu-HU" dirty="0"/>
              <a:t> </a:t>
            </a:r>
          </a:p>
          <a:p>
            <a:r>
              <a:rPr lang="hu-HU" dirty="0"/>
              <a:t>a </a:t>
            </a:r>
            <a:r>
              <a:rPr lang="hu-HU" dirty="0" err="1"/>
              <a:t>szukcesszó</a:t>
            </a:r>
            <a:r>
              <a:rPr lang="hu-HU" dirty="0"/>
              <a:t> során megtelepedő növényfajok a különböző kőzeteken eltérők, eltér a szukcesszió időtartama is </a:t>
            </a:r>
          </a:p>
          <a:p>
            <a:r>
              <a:rPr lang="hu-HU" dirty="0" err="1"/>
              <a:t>Pl</a:t>
            </a:r>
            <a:r>
              <a:rPr lang="hu-HU" dirty="0"/>
              <a:t>: futóhomok szukcessziója</a:t>
            </a:r>
          </a:p>
          <a:p>
            <a:endParaRPr lang="hu-HU" altLang="hu-HU" dirty="0"/>
          </a:p>
          <a:p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altLang="hu-HU" sz="2400" dirty="0">
              <a:latin typeface="Times New Roman" panose="02020603050405020304" pitchFamily="18" charset="0"/>
            </a:endParaRPr>
          </a:p>
        </p:txBody>
      </p:sp>
      <p:pic>
        <p:nvPicPr>
          <p:cNvPr id="3" name="Picture 6" descr="http://www.kultfm.hu/wp-content/uploads/2013/09/konyvku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1693"/>
            <a:ext cx="1763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4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7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67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67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67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7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41960"/>
            <a:ext cx="8515350" cy="5735003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Futóhomok szukcessziója:</a:t>
            </a:r>
          </a:p>
          <a:p>
            <a:pPr lvl="1"/>
            <a:r>
              <a:rPr lang="hu-HU" b="1" dirty="0"/>
              <a:t>pionír társulás:</a:t>
            </a:r>
            <a:r>
              <a:rPr lang="hu-HU" dirty="0"/>
              <a:t> moha, zuzmó fajok </a:t>
            </a:r>
          </a:p>
          <a:p>
            <a:pPr lvl="1"/>
            <a:r>
              <a:rPr lang="hu-HU" b="1" dirty="0"/>
              <a:t>nyílt homoki gyeptársulás:</a:t>
            </a:r>
            <a:r>
              <a:rPr lang="hu-HU" dirty="0"/>
              <a:t> ált. pázsitfűfajok pl. fedélrozsnok, majd megjelennek az évelő fajok pl. magyar csenkesz (homoki csenkesz)</a:t>
            </a:r>
          </a:p>
          <a:p>
            <a:pPr lvl="1"/>
            <a:r>
              <a:rPr lang="hu-HU" b="1" dirty="0"/>
              <a:t>zárt homoki gyeptársulás:</a:t>
            </a:r>
            <a:r>
              <a:rPr lang="hu-HU" dirty="0"/>
              <a:t> uralkodó növényfajai a kunkorodó árvalányhaj, a homoki kutyatej </a:t>
            </a:r>
          </a:p>
          <a:p>
            <a:pPr lvl="1"/>
            <a:r>
              <a:rPr lang="hu-HU" b="1" dirty="0"/>
              <a:t>nyílt homoki erdő:</a:t>
            </a:r>
            <a:r>
              <a:rPr lang="hu-HU" dirty="0"/>
              <a:t> nem összefüggő a fák lombkoronája</a:t>
            </a:r>
          </a:p>
          <a:p>
            <a:pPr lvl="1"/>
            <a:r>
              <a:rPr lang="hu-HU" b="1" dirty="0"/>
              <a:t>zárt homoki erdő(gyöngyvirágos tölgyes):</a:t>
            </a:r>
            <a:r>
              <a:rPr lang="hu-HU" dirty="0"/>
              <a:t> amely a </a:t>
            </a:r>
            <a:r>
              <a:rPr lang="hu-HU" dirty="0" err="1"/>
              <a:t>klímaxtársulás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Picture 5" descr="ok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0875" y="4040260"/>
            <a:ext cx="4770332" cy="2777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6" descr="http://www.kultfm.hu/wp-content/uploads/2013/09/konyvkupa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288" y="151693"/>
            <a:ext cx="1763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85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50520"/>
            <a:ext cx="8515350" cy="582644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u="sng" dirty="0">
                <a:solidFill>
                  <a:srgbClr val="FF0000"/>
                </a:solidFill>
              </a:rPr>
              <a:t>Vízi szukcesszió</a:t>
            </a:r>
            <a:r>
              <a:rPr lang="hu-HU" dirty="0">
                <a:solidFill>
                  <a:srgbClr val="FF0000"/>
                </a:solidFill>
              </a:rPr>
              <a:t>: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sz="2800" dirty="0">
                <a:solidFill>
                  <a:srgbClr val="FF0000"/>
                </a:solidFill>
              </a:rPr>
              <a:t>Nyílt víztükör: plankton- és lebegő hínár társulások</a:t>
            </a:r>
            <a:endParaRPr lang="hu-HU" altLang="hu-HU" sz="2800" dirty="0">
              <a:solidFill>
                <a:srgbClr val="FF000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sz="2800" dirty="0">
                <a:solidFill>
                  <a:srgbClr val="FF0000"/>
                </a:solidFill>
              </a:rPr>
              <a:t>Iszaposodás: gyökerező hínár társulás</a:t>
            </a:r>
            <a:endParaRPr lang="hu-HU" altLang="hu-HU" sz="2800" dirty="0">
              <a:solidFill>
                <a:srgbClr val="FF000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sz="2800" dirty="0">
                <a:solidFill>
                  <a:srgbClr val="FF0000"/>
                </a:solidFill>
              </a:rPr>
              <a:t>Tavi üledék: nádas</a:t>
            </a:r>
            <a:endParaRPr lang="hu-HU" altLang="hu-HU" sz="2800" dirty="0">
              <a:solidFill>
                <a:srgbClr val="FF000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sz="2800" dirty="0">
                <a:solidFill>
                  <a:srgbClr val="FF0000"/>
                </a:solidFill>
              </a:rPr>
              <a:t>Tőzegfelhalmozódás: zsombéksásos</a:t>
            </a:r>
            <a:endParaRPr lang="hu-HU" altLang="hu-HU" sz="2800" dirty="0">
              <a:solidFill>
                <a:srgbClr val="FF0000"/>
              </a:solidFill>
              <a:cs typeface="Calibri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hu-HU" altLang="hu-HU" sz="2800" dirty="0">
                <a:solidFill>
                  <a:srgbClr val="FF0000"/>
                </a:solidFill>
              </a:rPr>
              <a:t>Réti üledékes talaj: </a:t>
            </a:r>
            <a:endParaRPr lang="hu-HU" altLang="hu-HU" sz="2800" dirty="0">
              <a:solidFill>
                <a:srgbClr val="FF0000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400" dirty="0">
                <a:solidFill>
                  <a:srgbClr val="FF0000"/>
                </a:solidFill>
              </a:rPr>
              <a:t>mocsárrét (gyepvegetáció)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400" dirty="0">
                <a:solidFill>
                  <a:srgbClr val="FF0000"/>
                </a:solidFill>
              </a:rPr>
              <a:t>Bokorfüzes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400" dirty="0">
                <a:solidFill>
                  <a:srgbClr val="FF0000"/>
                </a:solidFill>
              </a:rPr>
              <a:t>fűz-nyár ligeterdő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u-HU" altLang="hu-HU" sz="2400" dirty="0">
                <a:solidFill>
                  <a:srgbClr val="FF0000"/>
                </a:solidFill>
              </a:rPr>
              <a:t>tölgy-kőris-szil ligeterdő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endParaRPr lang="hu-HU" dirty="0"/>
          </a:p>
        </p:txBody>
      </p:sp>
      <p:pic>
        <p:nvPicPr>
          <p:cNvPr id="4" name="Picture 5" descr="ok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29086" y="4714048"/>
            <a:ext cx="4814914" cy="214395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Tartalom helye 3" descr="Képtalálat a következ&amp;odblac;re: „book drawing”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972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250" y="1856105"/>
            <a:ext cx="7886700" cy="4351338"/>
          </a:xfrm>
        </p:spPr>
        <p:txBody>
          <a:bodyPr>
            <a:normAutofit fontScale="92500" lnSpcReduction="10000"/>
          </a:bodyPr>
          <a:lstStyle/>
          <a:p>
            <a:r>
              <a:rPr lang="hu-HU" dirty="0" err="1"/>
              <a:t>Eutrofizáción</a:t>
            </a:r>
            <a:r>
              <a:rPr lang="hu-HU" dirty="0"/>
              <a:t> alapuló tófeltöltődés: Meggyorsítja a </a:t>
            </a:r>
            <a:r>
              <a:rPr lang="hu-HU" dirty="0" err="1"/>
              <a:t>biotikus</a:t>
            </a:r>
            <a:r>
              <a:rPr lang="hu-HU" dirty="0"/>
              <a:t> szukcessziót:</a:t>
            </a:r>
          </a:p>
          <a:p>
            <a:pPr lvl="1"/>
            <a:r>
              <a:rPr lang="hu-HU" dirty="0"/>
              <a:t>egy kisebb tó vizébe műtrágya kerül</a:t>
            </a:r>
          </a:p>
          <a:p>
            <a:pPr lvl="1"/>
            <a:r>
              <a:rPr lang="hu-HU" dirty="0"/>
              <a:t>egy nagyobb tó vizébe csapadékvízzel rendszeresen bemosódik a műtrágya, a kommunális hulladék, a hígtrágya </a:t>
            </a:r>
            <a:r>
              <a:rPr lang="hu-HU" dirty="0">
                <a:sym typeface="Wingdings" panose="05000000000000000000" pitchFamily="2" charset="2"/>
              </a:rPr>
              <a:t></a:t>
            </a:r>
          </a:p>
          <a:p>
            <a:pPr lvl="1"/>
            <a:r>
              <a:rPr lang="hu-HU" dirty="0"/>
              <a:t>a víz tápanyagban gazdaggá válik (</a:t>
            </a:r>
            <a:r>
              <a:rPr lang="hu-HU" dirty="0" err="1"/>
              <a:t>eutróf</a:t>
            </a:r>
            <a:r>
              <a:rPr lang="hu-HU" dirty="0"/>
              <a:t> víz), ezért megnő a planktonok száma, gyors ütemben nő a lebegő hínártömeg is</a:t>
            </a:r>
          </a:p>
          <a:p>
            <a:pPr lvl="1"/>
            <a:r>
              <a:rPr lang="hu-HU" dirty="0"/>
              <a:t>a pusztuló plankton tömeg és a növényzet növeli a szerves iszap mennyiségét</a:t>
            </a:r>
            <a:r>
              <a:rPr lang="hu-HU" dirty="0">
                <a:sym typeface="Wingdings" panose="05000000000000000000" pitchFamily="2" charset="2"/>
              </a:rPr>
              <a:t> </a:t>
            </a:r>
            <a:r>
              <a:rPr lang="hu-HU" dirty="0"/>
              <a:t>felgyorsul a gyökerező hínárok megtelepedése, hamarabb jelenik meg a nád is</a:t>
            </a:r>
          </a:p>
          <a:p>
            <a:pPr lvl="1"/>
            <a:r>
              <a:rPr lang="hu-HU" dirty="0"/>
              <a:t>a feltöltődési </a:t>
            </a:r>
            <a:r>
              <a:rPr lang="hu-HU" dirty="0" err="1"/>
              <a:t>szukcesszó</a:t>
            </a:r>
            <a:r>
              <a:rPr lang="hu-HU" dirty="0"/>
              <a:t> évezredes folyamata egy- két száz évre, sőt néhány évtizedre rövidül.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Tartalom helye 3" descr="Képtalálat a következ&amp;odblac;re: „book drawing”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67369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" y="980172"/>
            <a:ext cx="9144000" cy="5877827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lvl="1">
              <a:buFont typeface="Wingdings" panose="05000000000000000000" pitchFamily="2" charset="2"/>
              <a:buNone/>
            </a:pPr>
            <a:endParaRPr lang="hu-HU" altLang="hu-HU" dirty="0">
              <a:latin typeface="Times New Roman" panose="02020603050405020304" pitchFamily="18" charset="0"/>
            </a:endParaRPr>
          </a:p>
          <a:p>
            <a:r>
              <a:rPr lang="hu-HU" altLang="hu-HU" sz="2400" dirty="0">
                <a:solidFill>
                  <a:srgbClr val="FF0000"/>
                </a:solidFill>
              </a:rPr>
              <a:t>Általában ember hatására megváltozik a sokféleség:</a:t>
            </a:r>
            <a:r>
              <a:rPr lang="hu-HU" altLang="hu-HU" sz="2400" dirty="0"/>
              <a:t> </a:t>
            </a:r>
          </a:p>
          <a:p>
            <a:pPr lvl="1"/>
            <a:r>
              <a:rPr lang="hu-HU" sz="2000" dirty="0"/>
              <a:t>növekedhet a sokféleség, de leromlásra utal, ha a pionírtársulásban pl. homoki szukcesszió nyílt gyepjeiben a selyemkóró, a gyalogakác, a kanadai betyárkóró megjelenése</a:t>
            </a:r>
          </a:p>
          <a:p>
            <a:pPr lvl="1"/>
            <a:r>
              <a:rPr lang="hu-HU" sz="2000" dirty="0"/>
              <a:t>csökkenhet a sokféleség, egy zárt társulást az akácos kialakulása fajszegénnyé tesz</a:t>
            </a:r>
          </a:p>
          <a:p>
            <a:r>
              <a:rPr lang="hu-HU" altLang="hu-HU" sz="2400" dirty="0">
                <a:solidFill>
                  <a:srgbClr val="FF0000"/>
                </a:solidFill>
              </a:rPr>
              <a:t>Okai: </a:t>
            </a:r>
          </a:p>
          <a:p>
            <a:r>
              <a:rPr lang="hu-HU" altLang="hu-HU" sz="2000" dirty="0">
                <a:solidFill>
                  <a:srgbClr val="FF0000"/>
                </a:solidFill>
              </a:rPr>
              <a:t>turizmus, 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altLang="hu-HU" sz="2000" dirty="0">
                <a:solidFill>
                  <a:srgbClr val="FF0000"/>
                </a:solidFill>
              </a:rPr>
              <a:t>környezetszennyezés, 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altLang="hu-HU" sz="2000" dirty="0">
                <a:solidFill>
                  <a:srgbClr val="FF0000"/>
                </a:solidFill>
              </a:rPr>
              <a:t>taposás, 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altLang="hu-HU" sz="2000" dirty="0">
                <a:solidFill>
                  <a:srgbClr val="FF0000"/>
                </a:solidFill>
              </a:rPr>
              <a:t>Erdőirtás</a:t>
            </a:r>
            <a:endParaRPr lang="hu-HU" altLang="hu-HU" sz="2000" dirty="0">
              <a:solidFill>
                <a:srgbClr val="FF0000"/>
              </a:solidFill>
              <a:cs typeface="Calibri"/>
            </a:endParaRPr>
          </a:p>
          <a:p>
            <a:pPr lvl="2"/>
            <a:r>
              <a:rPr lang="hu-HU" sz="1600" dirty="0"/>
              <a:t>rosszul végrehajtott ritkítás a bükkösben vagy kocsánytalan tölgyesben a rezgőnyár elterjedéséhez vezet</a:t>
            </a:r>
          </a:p>
          <a:p>
            <a:pPr lvl="2"/>
            <a:r>
              <a:rPr lang="hu-HU" sz="1600" dirty="0"/>
              <a:t>a nyír megjelenése az erdőben vagy az akácos térhódítása  szintén a degradációt jelzi.</a:t>
            </a:r>
          </a:p>
          <a:p>
            <a:pPr lvl="2"/>
            <a:r>
              <a:rPr lang="hu-HU" sz="1600" dirty="0"/>
              <a:t>az Alföldön a </a:t>
            </a:r>
            <a:r>
              <a:rPr lang="hu-HU" sz="1600" dirty="0" err="1"/>
              <a:t>nyáras</a:t>
            </a:r>
            <a:r>
              <a:rPr lang="hu-HU" sz="1600" dirty="0"/>
              <a:t>- borókás kialakulása is degradáció eredménye, kivágták a homoki tölgyeseket, majd legeltettek a területen ennek következtében az eredeti homoki társulások leromlottak.</a:t>
            </a:r>
          </a:p>
          <a:p>
            <a:pPr lvl="1"/>
            <a:r>
              <a:rPr lang="hu-HU" altLang="hu-HU" sz="2000" dirty="0"/>
              <a:t>tarvágás  stb. </a:t>
            </a:r>
          </a:p>
          <a:p>
            <a:r>
              <a:rPr lang="hu-HU" altLang="hu-HU" sz="2400" dirty="0"/>
              <a:t>Következményei: erózió, sivatagosodás</a:t>
            </a:r>
          </a:p>
        </p:txBody>
      </p:sp>
      <p:pic>
        <p:nvPicPr>
          <p:cNvPr id="3" name="Picture 6" descr="http://www.kultfm.hu/wp-content/uploads/2013/09/konyvkup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151693"/>
            <a:ext cx="17637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" y="0"/>
            <a:ext cx="5678904" cy="1325563"/>
          </a:xfrm>
        </p:spPr>
        <p:txBody>
          <a:bodyPr/>
          <a:lstStyle/>
          <a:p>
            <a:r>
              <a:rPr lang="hu-HU" dirty="0"/>
              <a:t>C, </a:t>
            </a:r>
            <a:r>
              <a:rPr lang="hu-HU" dirty="0">
                <a:solidFill>
                  <a:srgbClr val="FF0000"/>
                </a:solidFill>
              </a:rPr>
              <a:t>Leromló: degradáció</a:t>
            </a:r>
            <a:endParaRPr lang="hu-HU" dirty="0">
              <a:solidFill>
                <a:srgbClr val="FF0000"/>
              </a:solidFill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00752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9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96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96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96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9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96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9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96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Érettségi követelmény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/>
          <a:srcRect l="10644" t="62053" r="10644" b="22947"/>
          <a:stretch/>
        </p:blipFill>
        <p:spPr>
          <a:xfrm>
            <a:off x="77638" y="1794206"/>
            <a:ext cx="9063991" cy="97114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 rotWithShape="1">
          <a:blip r:embed="rId3" cstate="print"/>
          <a:srcRect l="10845" t="20625" r="10644" b="47589"/>
          <a:stretch/>
        </p:blipFill>
        <p:spPr>
          <a:xfrm>
            <a:off x="0" y="2661832"/>
            <a:ext cx="9090117" cy="206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75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5. </a:t>
            </a:r>
            <a:r>
              <a:rPr lang="hu-HU" dirty="0">
                <a:solidFill>
                  <a:srgbClr val="FF0000"/>
                </a:solidFill>
              </a:rPr>
              <a:t>Társulások előfordulása</a:t>
            </a:r>
            <a:endParaRPr lang="hu-HU" dirty="0">
              <a:solidFill>
                <a:srgbClr val="FF0000"/>
              </a:solidFill>
              <a:cs typeface="Calibri Ligh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hu-HU" dirty="0" err="1">
                <a:solidFill>
                  <a:srgbClr val="FF0000"/>
                </a:solidFill>
              </a:rPr>
              <a:t>Klimazonális</a:t>
            </a:r>
            <a:r>
              <a:rPr lang="hu-HU" dirty="0">
                <a:solidFill>
                  <a:srgbClr val="FF0000"/>
                </a:solidFill>
              </a:rPr>
              <a:t>: 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fajösszetételét az éghajlat szabja meg (csapadék, hőmérséklet)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Élőhelyükön mindig zárótársulások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Pl. hegyvidéki erdők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r>
              <a:rPr lang="hu-HU" dirty="0">
                <a:solidFill>
                  <a:srgbClr val="FF0000"/>
                </a:solidFill>
              </a:rPr>
              <a:t>Extrazonális: 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Helyi klíma miatt éghajlati zónán kívül megjelenő társulás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Hegyek É és D lejtőin (É: bükkös lejjebb húzódik, D: tölgyes feljebb húzódik)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r>
              <a:rPr lang="hu-HU" dirty="0" err="1">
                <a:solidFill>
                  <a:srgbClr val="FF0000"/>
                </a:solidFill>
              </a:rPr>
              <a:t>Intrazonális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>
                <a:solidFill>
                  <a:srgbClr val="FF0000"/>
                </a:solidFill>
              </a:rPr>
              <a:t>Talajsajátosság , vízellátottság vagy alapkőzet módosító hatása miatt megjelenő társulás</a:t>
            </a:r>
            <a:endParaRPr lang="hu-HU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dirty="0" err="1">
                <a:solidFill>
                  <a:srgbClr val="FF0000"/>
                </a:solidFill>
              </a:rPr>
              <a:t>Pl</a:t>
            </a:r>
            <a:r>
              <a:rPr lang="hu-HU" dirty="0">
                <a:solidFill>
                  <a:srgbClr val="FF0000"/>
                </a:solidFill>
              </a:rPr>
              <a:t>: nádas, sziklagyepek, hazai homoktalajon zárt homoki tölgyes</a:t>
            </a:r>
            <a:endParaRPr lang="hu-HU" dirty="0">
              <a:solidFill>
                <a:srgbClr val="FF0000"/>
              </a:solidFill>
              <a:cs typeface="Calibri"/>
            </a:endParaRPr>
          </a:p>
        </p:txBody>
      </p:sp>
      <p:pic>
        <p:nvPicPr>
          <p:cNvPr id="4" name="Tartalom helye 3" descr="Képtalálat a következ&amp;odblac;re: „book drawing”"/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2269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1. Alapfogalmak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28650" y="1341120"/>
            <a:ext cx="7886700" cy="4835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80000"/>
              </a:lnSpc>
            </a:pPr>
            <a:r>
              <a:rPr lang="hu-HU" altLang="hu-HU" dirty="0"/>
              <a:t>Életközösség= társulás= biocönózis: Egy helyen (egy biotópban), egy időben együtt élő populációk </a:t>
            </a:r>
          </a:p>
          <a:p>
            <a:pPr>
              <a:lnSpc>
                <a:spcPct val="80000"/>
              </a:lnSpc>
            </a:pPr>
            <a:r>
              <a:rPr lang="hu-HU" altLang="hu-HU" dirty="0"/>
              <a:t>biotóp: azok a környezeti feltételek, amelyek között a biocönózis populációi élnek (növényeknél: termőhely, állatoknál élőhely)</a:t>
            </a:r>
          </a:p>
          <a:p>
            <a:r>
              <a:rPr lang="hu-HU" altLang="hu-HU" dirty="0">
                <a:solidFill>
                  <a:srgbClr val="FF0000"/>
                </a:solidFill>
              </a:rPr>
              <a:t>Fitocönózis:  társulás növény populációi</a:t>
            </a:r>
            <a:r>
              <a:rPr lang="hu-HU" altLang="hu-HU" dirty="0"/>
              <a:t>, társulás kinézetét adja, ezért a növénytársulás részről nevezik el, pl. gyertyános- tölgyes társulás</a:t>
            </a:r>
          </a:p>
          <a:p>
            <a:r>
              <a:rPr lang="hu-HU" altLang="hu-HU" dirty="0" err="1">
                <a:solidFill>
                  <a:srgbClr val="FF0000"/>
                </a:solidFill>
              </a:rPr>
              <a:t>zoocönózist</a:t>
            </a:r>
            <a:r>
              <a:rPr lang="hu-HU" altLang="hu-HU" dirty="0">
                <a:solidFill>
                  <a:srgbClr val="FF0000"/>
                </a:solidFill>
              </a:rPr>
              <a:t>: társulás  állat populációi</a:t>
            </a:r>
            <a:endParaRPr lang="hu-HU" altLang="hu-HU" dirty="0">
              <a:solidFill>
                <a:srgbClr val="FF0000"/>
              </a:solidFill>
              <a:cs typeface="Calibri"/>
            </a:endParaRPr>
          </a:p>
          <a:p>
            <a:endParaRPr lang="hu-HU" altLang="hu-HU" dirty="0"/>
          </a:p>
          <a:p>
            <a:pPr>
              <a:lnSpc>
                <a:spcPct val="80000"/>
              </a:lnSpc>
            </a:pP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9502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6703" y="107474"/>
            <a:ext cx="4461510" cy="1325563"/>
          </a:xfrm>
        </p:spPr>
        <p:txBody>
          <a:bodyPr/>
          <a:lstStyle/>
          <a:p>
            <a:r>
              <a:rPr lang="hu-HU" dirty="0"/>
              <a:t>2. </a:t>
            </a:r>
            <a:r>
              <a:rPr lang="hu-HU" dirty="0">
                <a:solidFill>
                  <a:srgbClr val="FF0000"/>
                </a:solidFill>
              </a:rPr>
              <a:t>Társulások összetétele</a:t>
            </a:r>
            <a:r>
              <a:rPr lang="hu-HU" dirty="0"/>
              <a:t> 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2400" y="1432560"/>
            <a:ext cx="4595813" cy="5425440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hu-HU" altLang="hu-HU" sz="3600" dirty="0"/>
              <a:t>Fajgazdagság:</a:t>
            </a:r>
            <a:r>
              <a:rPr lang="hu-HU" altLang="hu-HU" dirty="0"/>
              <a:t> kifejezője (mutatója):</a:t>
            </a:r>
          </a:p>
          <a:p>
            <a:pPr lvl="1"/>
            <a:r>
              <a:rPr lang="hu-HU" altLang="hu-HU" sz="3200" b="1" dirty="0">
                <a:solidFill>
                  <a:srgbClr val="FF0000"/>
                </a:solidFill>
              </a:rPr>
              <a:t>Fajok száma</a:t>
            </a:r>
            <a:r>
              <a:rPr lang="hu-HU" altLang="hu-HU" sz="3200" b="1" dirty="0"/>
              <a:t> </a:t>
            </a:r>
            <a:r>
              <a:rPr lang="hu-HU" altLang="hu-HU" sz="3200" dirty="0"/>
              <a:t>vagy fajlista: trópusi esőerdő társulást több ezer populáció,  míg a trópusi sivatagi társulást néhány populáció képezi</a:t>
            </a:r>
          </a:p>
          <a:p>
            <a:pPr lvl="1"/>
            <a:r>
              <a:rPr lang="hu-HU" altLang="hu-HU" sz="3200" b="1" dirty="0">
                <a:solidFill>
                  <a:srgbClr val="FF0000"/>
                </a:solidFill>
              </a:rPr>
              <a:t>Fajok sokfélesége (faji diverzitás)</a:t>
            </a:r>
            <a:r>
              <a:rPr lang="hu-HU" altLang="hu-HU" sz="3200" b="1" dirty="0"/>
              <a:t>: </a:t>
            </a:r>
            <a:r>
              <a:rPr lang="hu-HU" altLang="hu-HU" sz="3200" dirty="0"/>
              <a:t>különböző fajú populációk egyedei egymáshoz képest mekkora egyedszámúak</a:t>
            </a:r>
          </a:p>
          <a:p>
            <a:pPr lvl="1"/>
            <a:r>
              <a:rPr lang="hu-HU" altLang="hu-HU" sz="3200" dirty="0"/>
              <a:t>A diverzitás értéke a társulásra jellemző (minél nagyobb, annál jobban elviseli a környezet változásait)</a:t>
            </a:r>
          </a:p>
          <a:p>
            <a:pPr lvl="1"/>
            <a:r>
              <a:rPr lang="hu-HU" altLang="hu-HU" sz="3200" b="1" dirty="0">
                <a:solidFill>
                  <a:srgbClr val="FF0000"/>
                </a:solidFill>
              </a:rPr>
              <a:t>Karakterfajok</a:t>
            </a:r>
            <a:r>
              <a:rPr lang="hu-HU" altLang="hu-HU" sz="3200" dirty="0">
                <a:solidFill>
                  <a:srgbClr val="FF0000"/>
                </a:solidFill>
              </a:rPr>
              <a:t>: csak egyféle társulásban fordulnak elő </a:t>
            </a:r>
            <a:endParaRPr lang="hu-HU" altLang="hu-HU" sz="32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3200" b="1" dirty="0" err="1">
                <a:solidFill>
                  <a:srgbClr val="FF0000"/>
                </a:solidFill>
              </a:rPr>
              <a:t>Vikarizmus</a:t>
            </a:r>
            <a:r>
              <a:rPr lang="hu-HU" sz="3200" dirty="0">
                <a:solidFill>
                  <a:srgbClr val="FF0000"/>
                </a:solidFill>
              </a:rPr>
              <a:t>: fajhelyettesítés</a:t>
            </a:r>
            <a:endParaRPr lang="hu-HU" sz="3200" dirty="0">
              <a:solidFill>
                <a:srgbClr val="FF0000"/>
              </a:solidFill>
              <a:cs typeface="Calibri"/>
            </a:endParaRPr>
          </a:p>
          <a:p>
            <a:pPr lvl="1"/>
            <a:endParaRPr lang="hu-HU" altLang="hu-HU" sz="3200" dirty="0"/>
          </a:p>
          <a:p>
            <a:endParaRPr lang="hu-HU" dirty="0"/>
          </a:p>
        </p:txBody>
      </p:sp>
      <p:pic>
        <p:nvPicPr>
          <p:cNvPr id="4" name="Picture 5" descr="oko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48213" y="107950"/>
            <a:ext cx="4395787" cy="64087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8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3. Társulások szerkezete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UcPeriod"/>
            </a:pPr>
            <a:r>
              <a:rPr lang="hu-HU" dirty="0" err="1"/>
              <a:t>Szintezettség</a:t>
            </a:r>
            <a:endParaRPr lang="hu-HU" dirty="0"/>
          </a:p>
          <a:p>
            <a:pPr marL="457200" indent="-457200">
              <a:buFont typeface="+mj-lt"/>
              <a:buAutoNum type="alphaUcPeriod"/>
            </a:pPr>
            <a:r>
              <a:rPr lang="hu-HU" dirty="0"/>
              <a:t>Kromatikus adaptáció</a:t>
            </a:r>
          </a:p>
          <a:p>
            <a:pPr marL="457200" indent="-457200">
              <a:buFont typeface="+mj-lt"/>
              <a:buAutoNum type="alphaUcPeriod"/>
            </a:pPr>
            <a:r>
              <a:rPr lang="hu-HU" dirty="0"/>
              <a:t>Mintázat</a:t>
            </a:r>
          </a:p>
        </p:txBody>
      </p:sp>
    </p:spTree>
    <p:extLst>
      <p:ext uri="{BB962C8B-B14F-4D97-AF65-F5344CB8AC3E}">
        <p14:creationId xmlns:p14="http://schemas.microsoft.com/office/powerpoint/2010/main" val="429120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3877617" cy="1325563"/>
          </a:xfrm>
        </p:spPr>
        <p:txBody>
          <a:bodyPr/>
          <a:lstStyle/>
          <a:p>
            <a:r>
              <a:rPr lang="hu-HU" dirty="0">
                <a:solidFill>
                  <a:srgbClr val="FF0000"/>
                </a:solidFill>
              </a:rPr>
              <a:t>A. </a:t>
            </a:r>
            <a:r>
              <a:rPr lang="hu-HU" dirty="0" err="1">
                <a:solidFill>
                  <a:srgbClr val="FF0000"/>
                </a:solidFill>
              </a:rPr>
              <a:t>Szintezettség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5038" y="1785861"/>
            <a:ext cx="4883680" cy="48053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hu-HU" altLang="hu-HU" sz="2400" dirty="0">
                <a:solidFill>
                  <a:srgbClr val="FF0000"/>
                </a:solidFill>
              </a:rPr>
              <a:t>függőleges szerkezet, okai: környezeti tényezők függőleges irányú egyenlőtlen eloszlása, </a:t>
            </a:r>
            <a:r>
              <a:rPr lang="hu-HU" altLang="hu-HU" sz="2400" dirty="0" err="1">
                <a:solidFill>
                  <a:srgbClr val="FF0000"/>
                </a:solidFill>
              </a:rPr>
              <a:t>pl</a:t>
            </a:r>
            <a:r>
              <a:rPr lang="hu-HU" altLang="hu-HU" sz="2400" dirty="0">
                <a:solidFill>
                  <a:srgbClr val="FF0000"/>
                </a:solidFill>
              </a:rPr>
              <a:t>: </a:t>
            </a:r>
            <a:endParaRPr lang="hu-HU" altLang="hu-HU" sz="24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>
                <a:solidFill>
                  <a:srgbClr val="FF0000"/>
                </a:solidFill>
              </a:rPr>
              <a:t>Fény</a:t>
            </a:r>
            <a:endParaRPr 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>
                <a:solidFill>
                  <a:srgbClr val="FF0000"/>
                </a:solidFill>
              </a:rPr>
              <a:t>Páratartalom</a:t>
            </a:r>
            <a:endParaRPr 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>
                <a:solidFill>
                  <a:srgbClr val="FF0000"/>
                </a:solidFill>
              </a:rPr>
              <a:t>ökológiai kölcsönhatásban részt vevő partnerek</a:t>
            </a:r>
            <a:endParaRPr 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>
                <a:solidFill>
                  <a:srgbClr val="FF0000"/>
                </a:solidFill>
              </a:rPr>
              <a:t>Szél</a:t>
            </a:r>
            <a:endParaRPr lang="hu-HU" sz="2000" dirty="0">
              <a:solidFill>
                <a:srgbClr val="FF0000"/>
              </a:solidFill>
              <a:cs typeface="Calibri"/>
            </a:endParaRPr>
          </a:p>
          <a:p>
            <a:pPr lvl="1"/>
            <a:r>
              <a:rPr lang="hu-HU" sz="2000" dirty="0">
                <a:solidFill>
                  <a:srgbClr val="FF0000"/>
                </a:solidFill>
              </a:rPr>
              <a:t>hőmérséklet </a:t>
            </a:r>
            <a:endParaRPr lang="hu-HU" sz="2000" dirty="0">
              <a:solidFill>
                <a:srgbClr val="FF0000"/>
              </a:solidFill>
              <a:cs typeface="Calibri"/>
            </a:endParaRPr>
          </a:p>
          <a:p>
            <a:r>
              <a:rPr lang="hu-HU" altLang="hu-HU" sz="2400" dirty="0">
                <a:solidFill>
                  <a:srgbClr val="FF0000"/>
                </a:solidFill>
              </a:rPr>
              <a:t>különböző társulásokban eltérő a szintek száma</a:t>
            </a:r>
            <a:r>
              <a:rPr lang="hu-HU" altLang="hu-HU" sz="2400" dirty="0"/>
              <a:t> (legtöbb az erdő társulásokban)</a:t>
            </a:r>
          </a:p>
          <a:p>
            <a:r>
              <a:rPr lang="hu-HU" altLang="hu-HU" sz="2400" dirty="0" err="1"/>
              <a:t>Szintezettség</a:t>
            </a:r>
            <a:r>
              <a:rPr lang="hu-HU" altLang="hu-HU" sz="2400" dirty="0"/>
              <a:t> összehasonlítása: ld. Következő dia</a:t>
            </a:r>
          </a:p>
          <a:p>
            <a:endParaRPr lang="hu-HU" altLang="hu-HU" sz="2000" dirty="0"/>
          </a:p>
        </p:txBody>
      </p:sp>
      <p:pic>
        <p:nvPicPr>
          <p:cNvPr id="4" name="Picture 5" descr="o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8719" y="132737"/>
            <a:ext cx="4262295" cy="36357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ok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98720" y="3349798"/>
            <a:ext cx="4145280" cy="350820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Tartalom helye 3" descr="Képtalálat a következ&amp;odblac;re: „book drawing”"/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33" t="3054" r="2500" b="71756"/>
          <a:stretch/>
        </p:blipFill>
        <p:spPr bwMode="auto">
          <a:xfrm>
            <a:off x="7876596" y="121882"/>
            <a:ext cx="1154480" cy="7632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3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176503"/>
              </p:ext>
            </p:extLst>
          </p:nvPr>
        </p:nvGraphicFramePr>
        <p:xfrm>
          <a:off x="628650" y="207329"/>
          <a:ext cx="78867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42540081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14349322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10144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Gyertyános tölgyes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Esőerdő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2354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gyökérszint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5598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avarszint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860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mohaszint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Mindenhol van, nem önálló szint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42778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Viszonylag fejlett</a:t>
                      </a:r>
                    </a:p>
                    <a:p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gyepszint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Fejletlen a fényszegénység miatt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32363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cserjeszint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777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2: alsó, felső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lombkoronaszint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3: alsó, középső, felső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3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nincs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Liánok és </a:t>
                      </a:r>
                      <a:r>
                        <a:rPr lang="hu-HU" dirty="0" err="1">
                          <a:solidFill>
                            <a:srgbClr val="FF0000"/>
                          </a:solidFill>
                        </a:rPr>
                        <a:t>epifitonok</a:t>
                      </a:r>
                      <a:endParaRPr lang="hu-H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Külön szintet képeznek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60371"/>
                  </a:ext>
                </a:extLst>
              </a:tr>
            </a:tbl>
          </a:graphicData>
        </a:graphic>
      </p:graphicFrame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9531" y="3490174"/>
            <a:ext cx="2284469" cy="3367825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73151" y="3487939"/>
            <a:ext cx="343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Lián: fára kúszó, földben gyökerező</a:t>
            </a:r>
          </a:p>
          <a:p>
            <a:r>
              <a:rPr lang="hu-HU" dirty="0" err="1"/>
              <a:t>Epifitonok</a:t>
            </a:r>
            <a:r>
              <a:rPr lang="hu-HU" dirty="0"/>
              <a:t>: fán lakó növények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" y="4201894"/>
            <a:ext cx="4290632" cy="26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2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cs typeface="Calibri Light"/>
              </a:rPr>
              <a:t>  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69" y="2679033"/>
            <a:ext cx="8793662" cy="3064042"/>
          </a:xfrm>
        </p:spPr>
      </p:pic>
    </p:spTree>
    <p:extLst>
      <p:ext uri="{BB962C8B-B14F-4D97-AF65-F5344CB8AC3E}">
        <p14:creationId xmlns:p14="http://schemas.microsoft.com/office/powerpoint/2010/main" val="1219059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B, Kromatikus adaptáció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084" y="1973251"/>
            <a:ext cx="5418646" cy="3263504"/>
          </a:xfrm>
        </p:spPr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</p:txBody>
      </p:sp>
      <p:pic>
        <p:nvPicPr>
          <p:cNvPr id="5" name="Kép 1" descr="szintezettség víz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0" y="1366147"/>
            <a:ext cx="2839640" cy="498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artalom helye 2"/>
          <p:cNvSpPr txBox="1">
            <a:spLocks/>
          </p:cNvSpPr>
          <p:nvPr/>
        </p:nvSpPr>
        <p:spPr>
          <a:xfrm>
            <a:off x="187522" y="1941700"/>
            <a:ext cx="5239943" cy="332660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hu-HU" altLang="hu-HU" sz="2100" b="1" u="sng" dirty="0">
                <a:solidFill>
                  <a:srgbClr val="FF0000"/>
                </a:solidFill>
              </a:rPr>
              <a:t>Kromatikus adaptáció </a:t>
            </a:r>
            <a:r>
              <a:rPr lang="hu-HU" altLang="hu-HU" sz="2100" dirty="0">
                <a:solidFill>
                  <a:srgbClr val="FF0000"/>
                </a:solidFill>
              </a:rPr>
              <a:t>( = szín szerinti alkalmazkodás )</a:t>
            </a:r>
          </a:p>
          <a:p>
            <a:r>
              <a:rPr lang="hu-HU" altLang="hu-HU" sz="2100" dirty="0"/>
              <a:t>Vörös fényt használó </a:t>
            </a:r>
            <a:r>
              <a:rPr lang="hu-HU" altLang="hu-HU" sz="2100" dirty="0">
                <a:solidFill>
                  <a:schemeClr val="accent6"/>
                </a:solidFill>
              </a:rPr>
              <a:t>zöldmoszatok</a:t>
            </a:r>
            <a:r>
              <a:rPr lang="hu-HU" altLang="hu-HU" sz="2100" dirty="0"/>
              <a:t> legfelül</a:t>
            </a:r>
          </a:p>
          <a:p>
            <a:r>
              <a:rPr lang="hu-HU" altLang="hu-HU" sz="2100" dirty="0"/>
              <a:t>Kék fényt használó </a:t>
            </a:r>
            <a:r>
              <a:rPr lang="hu-HU" altLang="hu-HU" sz="2100" dirty="0">
                <a:solidFill>
                  <a:schemeClr val="accent4">
                    <a:lumMod val="75000"/>
                  </a:schemeClr>
                </a:solidFill>
              </a:rPr>
              <a:t>barnamoszatok</a:t>
            </a:r>
          </a:p>
          <a:p>
            <a:r>
              <a:rPr lang="hu-HU" altLang="hu-HU" sz="2100" dirty="0"/>
              <a:t>Zöld fényt is használni tudó </a:t>
            </a:r>
            <a:r>
              <a:rPr lang="hu-HU" altLang="hu-HU" sz="2100" dirty="0">
                <a:solidFill>
                  <a:srgbClr val="FF0000"/>
                </a:solidFill>
              </a:rPr>
              <a:t>vörösmoszatok </a:t>
            </a:r>
            <a:r>
              <a:rPr lang="hu-HU" altLang="hu-HU" sz="2100" dirty="0"/>
              <a:t>legmélyebben</a:t>
            </a:r>
          </a:p>
        </p:txBody>
      </p:sp>
    </p:spTree>
    <p:extLst>
      <p:ext uri="{BB962C8B-B14F-4D97-AF65-F5344CB8AC3E}">
        <p14:creationId xmlns:p14="http://schemas.microsoft.com/office/powerpoint/2010/main" val="391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2729</TotalTime>
  <Words>1132</Words>
  <Application>Microsoft Office PowerPoint</Application>
  <PresentationFormat>On-screen Show (4:3)</PresentationFormat>
  <Paragraphs>164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Office-téma</vt:lpstr>
      <vt:lpstr>Társulások jellemzői</vt:lpstr>
      <vt:lpstr>Érettségi követelmény</vt:lpstr>
      <vt:lpstr>1. Alapfogalmak</vt:lpstr>
      <vt:lpstr>2. Társulások összetétele </vt:lpstr>
      <vt:lpstr>3. Társulások szerkezete</vt:lpstr>
      <vt:lpstr>A. Szintezettség</vt:lpstr>
      <vt:lpstr>PowerPoint Presentation</vt:lpstr>
      <vt:lpstr>  </vt:lpstr>
      <vt:lpstr>B, Kromatikus adaptáció</vt:lpstr>
      <vt:lpstr>C, Mintázat</vt:lpstr>
      <vt:lpstr>4. Társulások időbeli változása</vt:lpstr>
      <vt:lpstr>A. Periódikus</vt:lpstr>
      <vt:lpstr>B. Előrehaladó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C, Leromló: degradáció</vt:lpstr>
      <vt:lpstr>5. Társulások előfordulása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cp:lastModifiedBy>Balázs Brigitta</cp:lastModifiedBy>
  <cp:revision>83</cp:revision>
  <dcterms:created xsi:type="dcterms:W3CDTF">2017-03-30T16:19:52Z</dcterms:created>
  <dcterms:modified xsi:type="dcterms:W3CDTF">2021-04-28T09:27:23Z</dcterms:modified>
</cp:coreProperties>
</file>