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9" r:id="rId3"/>
    <p:sldId id="260" r:id="rId4"/>
    <p:sldId id="261" r:id="rId5"/>
    <p:sldId id="262" r:id="rId6"/>
    <p:sldId id="263" r:id="rId7"/>
    <p:sldId id="265" r:id="rId8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E7E76-D1D2-4CBB-BDAA-A2AF17FCCB20}" type="datetimeFigureOut">
              <a:rPr lang="hu-HU" smtClean="0"/>
              <a:t>2019.04.05.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21932-D3BE-4600-8CF9-D26A2511945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9703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CDB87-2F73-4A72-80D1-25ED0FE3CE73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678DC-601C-483E-A686-BC406022A4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383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2F43-2EDA-4511-9D8F-EB2304B03D4F}" type="datetimeFigureOut">
              <a:rPr lang="hu-HU" smtClean="0"/>
              <a:pPr/>
              <a:t>2019.04.05.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49E0-0C74-4998-A30E-DAD717BDC80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Endoterm" TargetMode="External"/><Relationship Id="rId2" Type="http://schemas.openxmlformats.org/officeDocument/2006/relationships/hyperlink" Target="http://hu.wikipedia.org/wiki/Exoter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44008" y="2130425"/>
            <a:ext cx="3814192" cy="1470025"/>
          </a:xfrm>
        </p:spPr>
        <p:txBody>
          <a:bodyPr/>
          <a:lstStyle/>
          <a:p>
            <a:r>
              <a:rPr lang="hu-HU" dirty="0"/>
              <a:t>Csoportosítása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4338" name="Picture 2" descr="https://scontent-frt3-1.xx.fbcdn.net/v/t1.0-9/13177814_959382197507296_3017251194166786372_n.jpg?oh=98cb4a3bfb2eed193807491c2475419e&amp;oe=57C538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8227"/>
            <a:ext cx="4591050" cy="5753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Reakciók csoportosítása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Időbeli lefolyás szerint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Folyamatok iránya szerint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Energiaváltozás szerint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Reakcióban részt vevő anyagok száma szerint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Részecskeátmenet szerint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Időbeli lefolyása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2" indent="-457200"/>
            <a:r>
              <a:rPr lang="hu-HU" i="1" dirty="0">
                <a:effectLst/>
              </a:rPr>
              <a:t>Pillanatszerűek: durranógáz reakció (cink és sósav reakciójával hidrogén előállítás, reakciója oxigénnel: </a:t>
            </a:r>
          </a:p>
          <a:p>
            <a:pPr marL="1371600" lvl="2" indent="-457200"/>
            <a:r>
              <a:rPr lang="hu-HU" i="1" dirty="0">
                <a:effectLst/>
              </a:rPr>
              <a:t>Közepes sebességgel végbemenők:</a:t>
            </a:r>
          </a:p>
          <a:p>
            <a:pPr marL="1371600" lvl="2" indent="-457200"/>
            <a:r>
              <a:rPr lang="hu-HU" i="1" dirty="0">
                <a:effectLst/>
              </a:rPr>
              <a:t>Végtelen lassú reakciók /rozsdásodás/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Folyamatok irány szerint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Egyirányúak: </a:t>
            </a:r>
          </a:p>
          <a:p>
            <a:pPr lvl="1"/>
            <a:r>
              <a:rPr lang="hu-HU" dirty="0"/>
              <a:t>Csapadékképződéssel járó reakciók: szén-dioxid kimutatás meszes vízzel</a:t>
            </a:r>
          </a:p>
          <a:p>
            <a:pPr lvl="1"/>
            <a:r>
              <a:rPr lang="hu-HU" dirty="0"/>
              <a:t>Gázfejlődéssel járó (cink és sósav reakciójából hidrogén fejlődik)</a:t>
            </a:r>
          </a:p>
          <a:p>
            <a:r>
              <a:rPr lang="hu-HU" dirty="0"/>
              <a:t>Megfordíthatóak: </a:t>
            </a:r>
          </a:p>
          <a:p>
            <a:pPr lvl="1"/>
            <a:r>
              <a:rPr lang="hu-HU" dirty="0"/>
              <a:t>szénsav bomlása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Energiaváltozás szempontjából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/>
              <a:t>A reakciókat kísérő energiaváltozást nevezzük </a:t>
            </a:r>
            <a:r>
              <a:rPr lang="hu-HU" b="1" dirty="0"/>
              <a:t>reakcióhő</a:t>
            </a:r>
            <a:r>
              <a:rPr lang="hu-HU" dirty="0"/>
              <a:t>nek, jele </a:t>
            </a:r>
            <a:r>
              <a:rPr lang="hu-HU" i="1" dirty="0">
                <a:effectLst/>
              </a:rPr>
              <a:t>ΔH</a:t>
            </a:r>
            <a:endParaRPr lang="hu-HU" dirty="0">
              <a:effectLst/>
            </a:endParaRPr>
          </a:p>
          <a:p>
            <a:r>
              <a:rPr lang="hu-HU" b="1" dirty="0">
                <a:effectLst/>
                <a:hlinkClick r:id="rId2" tooltip="Exoterm"/>
              </a:rPr>
              <a:t>exoterm</a:t>
            </a:r>
            <a:r>
              <a:rPr lang="hu-HU" dirty="0">
                <a:effectLst/>
              </a:rPr>
              <a:t> reakciók (</a:t>
            </a:r>
            <a:r>
              <a:rPr lang="hu-HU" i="1" dirty="0">
                <a:effectLst/>
              </a:rPr>
              <a:t>-ΔH</a:t>
            </a:r>
            <a:r>
              <a:rPr lang="hu-HU">
                <a:effectLst/>
              </a:rPr>
              <a:t>, </a:t>
            </a:r>
            <a:r>
              <a:rPr lang="hu-HU" i="1" smtClean="0">
                <a:effectLst/>
              </a:rPr>
              <a:t>energia-felszabadulással</a:t>
            </a:r>
            <a:r>
              <a:rPr lang="hu-HU" dirty="0">
                <a:effectLst/>
              </a:rPr>
              <a:t>, </a:t>
            </a:r>
            <a:r>
              <a:rPr lang="hu-HU" dirty="0" err="1">
                <a:effectLst/>
              </a:rPr>
              <a:t>hőfejlődéssel</a:t>
            </a:r>
            <a:r>
              <a:rPr lang="hu-HU" dirty="0">
                <a:effectLst/>
              </a:rPr>
              <a:t> jár) </a:t>
            </a:r>
          </a:p>
          <a:p>
            <a:r>
              <a:rPr lang="hu-HU" b="1" dirty="0">
                <a:effectLst/>
                <a:hlinkClick r:id="rId3" tooltip="Endoterm"/>
              </a:rPr>
              <a:t>endoterm</a:t>
            </a:r>
            <a:r>
              <a:rPr lang="hu-HU" dirty="0">
                <a:effectLst/>
              </a:rPr>
              <a:t> reakciók (</a:t>
            </a:r>
            <a:r>
              <a:rPr lang="hu-HU" i="1" dirty="0">
                <a:effectLst/>
              </a:rPr>
              <a:t>+ΔH</a:t>
            </a:r>
            <a:r>
              <a:rPr lang="hu-HU" dirty="0">
                <a:effectLst/>
              </a:rPr>
              <a:t>, </a:t>
            </a:r>
            <a:r>
              <a:rPr lang="hu-HU" i="1" dirty="0">
                <a:effectLst/>
              </a:rPr>
              <a:t>energiaelnyeléssel</a:t>
            </a:r>
            <a:r>
              <a:rPr lang="hu-HU" dirty="0">
                <a:effectLst/>
              </a:rPr>
              <a:t>, hőmérséklet csökkenésével jár)</a:t>
            </a:r>
          </a:p>
          <a:p>
            <a:endParaRPr lang="hu-HU" dirty="0"/>
          </a:p>
        </p:txBody>
      </p:sp>
      <p:pic>
        <p:nvPicPr>
          <p:cNvPr id="10242" name="Picture 2" descr="https://scontent-frt3-1.xx.fbcdn.net/v/t1.0-9/13241106_967749573337225_5621587199281681647_n.jpg?oh=e6f44ad90879c2dffa9af82aba976348&amp;oe=580831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096300"/>
            <a:ext cx="4388396" cy="3508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4. Reakcióban részt vevő anyagok száma szerint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hu-HU" dirty="0"/>
              <a:t>Átalakulás (</a:t>
            </a:r>
            <a:r>
              <a:rPr lang="hu-HU" dirty="0" err="1"/>
              <a:t>izomerizáció</a:t>
            </a:r>
            <a:r>
              <a:rPr lang="hu-HU" dirty="0"/>
              <a:t>, </a:t>
            </a:r>
            <a:r>
              <a:rPr lang="hu-HU" b="1" dirty="0"/>
              <a:t>A → B</a:t>
            </a:r>
            <a:r>
              <a:rPr lang="hu-HU" dirty="0"/>
              <a:t>): </a:t>
            </a:r>
            <a:r>
              <a:rPr lang="hu-HU" dirty="0" err="1"/>
              <a:t>contergán</a:t>
            </a:r>
            <a:r>
              <a:rPr lang="hu-HU" dirty="0"/>
              <a:t> hatóanyaga</a:t>
            </a:r>
          </a:p>
          <a:p>
            <a:pPr>
              <a:lnSpc>
                <a:spcPct val="90000"/>
              </a:lnSpc>
            </a:pPr>
            <a:r>
              <a:rPr lang="hu-HU" dirty="0"/>
              <a:t>Bomlás: egy anyagból több lesz </a:t>
            </a:r>
            <a:r>
              <a:rPr lang="hu-HU" b="1" dirty="0"/>
              <a:t>(A → B + C)</a:t>
            </a:r>
            <a:r>
              <a:rPr lang="hu-HU" dirty="0"/>
              <a:t> 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hu-HU" dirty="0"/>
              <a:t>víz </a:t>
            </a:r>
            <a:r>
              <a:rPr lang="hu-HU" i="1" dirty="0"/>
              <a:t>bontás</a:t>
            </a:r>
            <a:r>
              <a:rPr lang="hu-HU" dirty="0"/>
              <a:t>a elektrolízissel: 2H</a:t>
            </a:r>
            <a:r>
              <a:rPr lang="hu-HU" baseline="-25000" dirty="0"/>
              <a:t>2</a:t>
            </a:r>
            <a:r>
              <a:rPr lang="hu-HU" dirty="0"/>
              <a:t>O -&gt; 2H</a:t>
            </a:r>
            <a:r>
              <a:rPr lang="hu-HU" baseline="-25000" dirty="0"/>
              <a:t>2</a:t>
            </a:r>
            <a:r>
              <a:rPr lang="hu-HU" dirty="0"/>
              <a:t> + O</a:t>
            </a:r>
            <a:r>
              <a:rPr lang="hu-HU" baseline="-25000" dirty="0"/>
              <a:t>2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hu-HU" dirty="0"/>
              <a:t>Mészégetés: a mészkő bomlása kalcium-oxiddá (égetett mész) és szén-dioxiddá</a:t>
            </a:r>
            <a:br>
              <a:rPr lang="hu-HU" dirty="0"/>
            </a:br>
            <a:r>
              <a:rPr lang="hu-HU" dirty="0"/>
              <a:t>CaCO</a:t>
            </a:r>
            <a:r>
              <a:rPr lang="hu-HU" baseline="-25000" dirty="0"/>
              <a:t>3</a:t>
            </a:r>
            <a:r>
              <a:rPr lang="hu-HU" dirty="0"/>
              <a:t> -&gt; </a:t>
            </a:r>
            <a:r>
              <a:rPr lang="hu-HU" dirty="0" err="1"/>
              <a:t>CaO</a:t>
            </a:r>
            <a:r>
              <a:rPr lang="hu-HU" dirty="0"/>
              <a:t> + CO</a:t>
            </a:r>
            <a:r>
              <a:rPr lang="hu-HU" baseline="-25000" dirty="0"/>
              <a:t>2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hu-HU" dirty="0"/>
              <a:t>a higany(II)-oxid bomlása hevítéskor oxigénre és higanyra: 2HgO -&gt; 2Hg + O</a:t>
            </a:r>
            <a:r>
              <a:rPr lang="hu-HU" baseline="-25000" dirty="0"/>
              <a:t>2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hu-HU" dirty="0"/>
              <a:t>Disszociáció: megfordítható bomlás:  H</a:t>
            </a:r>
            <a:r>
              <a:rPr lang="hu-HU" baseline="-25000" dirty="0"/>
              <a:t>2</a:t>
            </a:r>
            <a:r>
              <a:rPr lang="hu-HU" dirty="0"/>
              <a:t>CO</a:t>
            </a:r>
            <a:r>
              <a:rPr lang="hu-HU" baseline="-25000" dirty="0"/>
              <a:t>3</a:t>
            </a:r>
            <a:r>
              <a:rPr lang="hu-HU" dirty="0"/>
              <a:t>=H</a:t>
            </a:r>
            <a:r>
              <a:rPr lang="hu-HU" baseline="-25000" dirty="0"/>
              <a:t>2</a:t>
            </a:r>
            <a:r>
              <a:rPr lang="hu-HU" dirty="0"/>
              <a:t>O+CO</a:t>
            </a:r>
            <a:r>
              <a:rPr lang="hu-HU" baseline="-25000" dirty="0"/>
              <a:t>2</a:t>
            </a:r>
            <a:endParaRPr lang="hu-HU" dirty="0"/>
          </a:p>
          <a:p>
            <a:pPr>
              <a:lnSpc>
                <a:spcPct val="90000"/>
              </a:lnSpc>
            </a:pPr>
            <a:r>
              <a:rPr lang="hu-HU" dirty="0"/>
              <a:t>Egyesülés: több anyagból lesz egy (</a:t>
            </a:r>
            <a:r>
              <a:rPr lang="hu-HU" b="1" dirty="0"/>
              <a:t>A + B → C</a:t>
            </a:r>
            <a:r>
              <a:rPr lang="hu-HU" dirty="0"/>
              <a:t>) 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Szintézis: </a:t>
            </a:r>
            <a:r>
              <a:rPr lang="hu-HU" sz="2400" dirty="0"/>
              <a:t>a hidrogéngáz és az oxigéngáz </a:t>
            </a:r>
            <a:r>
              <a:rPr lang="hu-HU" sz="2400" i="1" dirty="0"/>
              <a:t>egyesülés</a:t>
            </a:r>
            <a:r>
              <a:rPr lang="hu-HU" sz="2400" dirty="0"/>
              <a:t>e vízgőzzé</a:t>
            </a:r>
            <a:br>
              <a:rPr lang="hu-HU" sz="2400" dirty="0"/>
            </a:br>
            <a:r>
              <a:rPr lang="hu-HU" sz="2400" dirty="0"/>
              <a:t>2H</a:t>
            </a:r>
            <a:r>
              <a:rPr lang="hu-HU" sz="2400" baseline="-25000" dirty="0"/>
              <a:t>2 </a:t>
            </a:r>
            <a:r>
              <a:rPr lang="hu-HU" sz="2400" dirty="0"/>
              <a:t>+ O</a:t>
            </a:r>
            <a:r>
              <a:rPr lang="hu-HU" sz="2400" baseline="-25000" dirty="0"/>
              <a:t>2 </a:t>
            </a:r>
            <a:r>
              <a:rPr lang="hu-HU" sz="2400" dirty="0"/>
              <a:t>-&gt; 2H</a:t>
            </a:r>
            <a:r>
              <a:rPr lang="hu-HU" sz="2400" baseline="-25000" dirty="0"/>
              <a:t>2</a:t>
            </a:r>
            <a:r>
              <a:rPr lang="hu-HU" sz="2400" dirty="0"/>
              <a:t>O</a:t>
            </a:r>
          </a:p>
          <a:p>
            <a:pPr lvl="1">
              <a:lnSpc>
                <a:spcPct val="90000"/>
              </a:lnSpc>
            </a:pPr>
            <a:r>
              <a:rPr lang="hu-HU" sz="2800" dirty="0"/>
              <a:t>a hidrogéngáz és az klórgáz </a:t>
            </a:r>
            <a:r>
              <a:rPr lang="hu-HU" sz="2800" i="1" dirty="0"/>
              <a:t>egyesülés</a:t>
            </a:r>
            <a:r>
              <a:rPr lang="hu-HU" sz="2800" dirty="0"/>
              <a:t>e sósavvá </a:t>
            </a:r>
            <a:br>
              <a:rPr lang="hu-HU" sz="2800" dirty="0"/>
            </a:br>
            <a:r>
              <a:rPr lang="hu-HU" sz="2800" dirty="0"/>
              <a:t>H</a:t>
            </a:r>
            <a:r>
              <a:rPr lang="hu-HU" sz="2800" baseline="-25000" dirty="0"/>
              <a:t>2</a:t>
            </a:r>
            <a:r>
              <a:rPr lang="hu-HU" sz="2800" dirty="0"/>
              <a:t> + Cl</a:t>
            </a:r>
            <a:r>
              <a:rPr lang="hu-HU" sz="2800" baseline="-25000" dirty="0"/>
              <a:t>2</a:t>
            </a:r>
            <a:r>
              <a:rPr lang="hu-HU" sz="2800" dirty="0"/>
              <a:t> -&gt; 2HCl</a:t>
            </a:r>
          </a:p>
          <a:p>
            <a:pPr lvl="1">
              <a:lnSpc>
                <a:spcPct val="90000"/>
              </a:lnSpc>
            </a:pPr>
            <a:r>
              <a:rPr lang="hu-HU" sz="2800" dirty="0"/>
              <a:t>Vas és kénpor reakciója:  </a:t>
            </a:r>
            <a:r>
              <a:rPr lang="hu-HU" sz="2800" dirty="0" err="1"/>
              <a:t>Fe+S</a:t>
            </a:r>
            <a:r>
              <a:rPr lang="hu-HU" sz="2800" dirty="0"/>
              <a:t>=</a:t>
            </a:r>
            <a:r>
              <a:rPr lang="hu-HU" sz="2800" dirty="0" err="1"/>
              <a:t>FeS</a:t>
            </a:r>
            <a:endParaRPr lang="hu-HU" sz="2800" dirty="0"/>
          </a:p>
          <a:p>
            <a:pPr>
              <a:lnSpc>
                <a:spcPct val="90000"/>
              </a:lnSpc>
            </a:pPr>
            <a:r>
              <a:rPr lang="hu-HU" dirty="0"/>
              <a:t>Helyettesítés vagy cserebomlás: egy atomot vagy atomcsoportot egy másikra cserélünk (</a:t>
            </a:r>
            <a:r>
              <a:rPr lang="hu-HU" b="1" dirty="0"/>
              <a:t>A + BC → AC + B</a:t>
            </a:r>
            <a:r>
              <a:rPr lang="hu-HU" dirty="0"/>
              <a:t>)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hu-HU" dirty="0"/>
              <a:t>a bárium-klorid és a kénsav</a:t>
            </a:r>
            <a:br>
              <a:rPr lang="hu-HU" dirty="0"/>
            </a:br>
            <a:r>
              <a:rPr lang="hu-HU" dirty="0"/>
              <a:t>BaCl</a:t>
            </a:r>
            <a:r>
              <a:rPr lang="hu-HU" baseline="-25000" dirty="0"/>
              <a:t>2</a:t>
            </a:r>
            <a:r>
              <a:rPr lang="hu-HU" dirty="0"/>
              <a:t> + H</a:t>
            </a:r>
            <a:r>
              <a:rPr lang="hu-HU" baseline="-25000" dirty="0"/>
              <a:t>2</a:t>
            </a:r>
            <a:r>
              <a:rPr lang="hu-HU" dirty="0"/>
              <a:t>SO</a:t>
            </a:r>
            <a:r>
              <a:rPr lang="hu-HU" baseline="-25000" dirty="0"/>
              <a:t>4 </a:t>
            </a:r>
            <a:r>
              <a:rPr lang="hu-HU" dirty="0"/>
              <a:t>-&gt; BaSO</a:t>
            </a:r>
            <a:r>
              <a:rPr lang="hu-HU" baseline="-25000" dirty="0"/>
              <a:t>4</a:t>
            </a:r>
            <a:r>
              <a:rPr lang="hu-HU" dirty="0"/>
              <a:t> + 2 </a:t>
            </a:r>
            <a:r>
              <a:rPr lang="hu-HU" dirty="0" err="1"/>
              <a:t>HCl</a:t>
            </a:r>
            <a:endParaRPr lang="hu-HU" dirty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hu-HU" dirty="0"/>
              <a:t>a vas-oxid és az alumínium reakciója (az úgynevezett termit reakció). </a:t>
            </a:r>
            <a:br>
              <a:rPr lang="hu-HU" dirty="0"/>
            </a:br>
            <a:r>
              <a:rPr lang="hu-HU" dirty="0"/>
              <a:t>Fe</a:t>
            </a:r>
            <a:r>
              <a:rPr lang="hu-HU" baseline="-25000" dirty="0"/>
              <a:t>2</a:t>
            </a:r>
            <a:r>
              <a:rPr lang="hu-HU" dirty="0"/>
              <a:t>O</a:t>
            </a:r>
            <a:r>
              <a:rPr lang="hu-HU" baseline="-25000" dirty="0"/>
              <a:t>3</a:t>
            </a:r>
            <a:r>
              <a:rPr lang="hu-HU" dirty="0"/>
              <a:t> + </a:t>
            </a:r>
            <a:r>
              <a:rPr lang="hu-HU" dirty="0" err="1"/>
              <a:t>Al</a:t>
            </a:r>
            <a:r>
              <a:rPr lang="hu-HU" dirty="0"/>
              <a:t> -&gt; Al</a:t>
            </a:r>
            <a:r>
              <a:rPr lang="hu-HU" baseline="-25000" dirty="0"/>
              <a:t>2</a:t>
            </a:r>
            <a:r>
              <a:rPr lang="hu-HU" dirty="0"/>
              <a:t>O</a:t>
            </a:r>
            <a:r>
              <a:rPr lang="hu-HU" baseline="-25000" dirty="0"/>
              <a:t>3</a:t>
            </a:r>
            <a:r>
              <a:rPr lang="hu-HU" dirty="0"/>
              <a:t> + </a:t>
            </a:r>
            <a:r>
              <a:rPr lang="hu-HU" dirty="0" err="1"/>
              <a:t>Fe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5. Részecskeátmenet szerint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Elektronátmenettel járó reakciók: </a:t>
            </a:r>
            <a:r>
              <a:rPr lang="hu-HU" dirty="0" err="1"/>
              <a:t>redoxi</a:t>
            </a:r>
            <a:r>
              <a:rPr lang="hu-HU" dirty="0"/>
              <a:t> </a:t>
            </a:r>
            <a:r>
              <a:rPr lang="hu-HU" dirty="0" err="1"/>
              <a:t>reakciók</a:t>
            </a:r>
            <a:endParaRPr lang="hu-HU" dirty="0"/>
          </a:p>
          <a:p>
            <a:r>
              <a:rPr lang="hu-HU" dirty="0"/>
              <a:t>Protonátmenettel járó reakciók: sav-bázis reakciók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4239</TotalTime>
  <Words>180</Words>
  <Application>Microsoft Office PowerPoint</Application>
  <PresentationFormat>Diavetítés a képernyőre (4:3 oldalarány)</PresentationFormat>
  <Paragraphs>38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Csoportosítása</vt:lpstr>
      <vt:lpstr>Reakciók csoportosítása</vt:lpstr>
      <vt:lpstr>1. Időbeli lefolyása alapján</vt:lpstr>
      <vt:lpstr>2. Folyamatok irány szerint</vt:lpstr>
      <vt:lpstr>3. Energiaváltozás szempontjából</vt:lpstr>
      <vt:lpstr>4. Reakcióban részt vevő anyagok száma szerint</vt:lpstr>
      <vt:lpstr>5. Részecskeátmenet szerint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win7user</dc:creator>
  <cp:lastModifiedBy>Nagy Erzsébet</cp:lastModifiedBy>
  <cp:revision>124</cp:revision>
  <cp:lastPrinted>2017-03-01T07:54:48Z</cp:lastPrinted>
  <dcterms:created xsi:type="dcterms:W3CDTF">2014-03-26T04:59:17Z</dcterms:created>
  <dcterms:modified xsi:type="dcterms:W3CDTF">2019-04-05T09:18:50Z</dcterms:modified>
</cp:coreProperties>
</file>