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5" r:id="rId2"/>
  </p:sldMasterIdLst>
  <p:notesMasterIdLst>
    <p:notesMasterId r:id="rId8"/>
  </p:notesMasterIdLst>
  <p:sldIdLst>
    <p:sldId id="266" r:id="rId3"/>
    <p:sldId id="267" r:id="rId4"/>
    <p:sldId id="268" r:id="rId5"/>
    <p:sldId id="269" r:id="rId6"/>
    <p:sldId id="270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37" autoAdjust="0"/>
    <p:restoredTop sz="94660"/>
  </p:normalViewPr>
  <p:slideViewPr>
    <p:cSldViewPr>
      <p:cViewPr varScale="1">
        <p:scale>
          <a:sx n="81" d="100"/>
          <a:sy n="81" d="100"/>
        </p:scale>
        <p:origin x="59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B6A4E7-3225-48DF-BB88-1FD4A54D0D55}" type="datetimeFigureOut">
              <a:rPr lang="hu-HU" smtClean="0"/>
              <a:pPr/>
              <a:t>2020. 12. 14.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CE9B75-B28A-4ABC-B878-FAE666CDC2B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258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157C-30E0-4F97-8377-45417F2211E8}" type="datetimeFigureOut">
              <a:rPr lang="hu-HU" smtClean="0"/>
              <a:t>2020. 12. 14.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B2E1-44A5-4A28-8DD8-2DFA276B401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1607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157C-30E0-4F97-8377-45417F2211E8}" type="datetimeFigureOut">
              <a:rPr lang="hu-HU" smtClean="0"/>
              <a:t>2020. 12. 14.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B2E1-44A5-4A28-8DD8-2DFA276B401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599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157C-30E0-4F97-8377-45417F2211E8}" type="datetimeFigureOut">
              <a:rPr lang="hu-HU" smtClean="0"/>
              <a:t>2020. 12. 14.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B2E1-44A5-4A28-8DD8-2DFA276B401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5523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ép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44" r="2660"/>
          <a:stretch/>
        </p:blipFill>
        <p:spPr>
          <a:xfrm>
            <a:off x="3765664" y="0"/>
            <a:ext cx="53783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705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556792"/>
            <a:ext cx="8363272" cy="45259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791471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471482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3849819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702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157C-30E0-4F97-8377-45417F2211E8}" type="datetimeFigureOut">
              <a:rPr lang="hu-HU" smtClean="0"/>
              <a:t>2020. 12. 14.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B2E1-44A5-4A28-8DD8-2DFA276B401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1182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157C-30E0-4F97-8377-45417F2211E8}" type="datetimeFigureOut">
              <a:rPr lang="hu-HU" smtClean="0"/>
              <a:t>2020. 12. 14.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B2E1-44A5-4A28-8DD8-2DFA276B401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794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157C-30E0-4F97-8377-45417F2211E8}" type="datetimeFigureOut">
              <a:rPr lang="hu-HU" smtClean="0"/>
              <a:t>2020. 12. 14.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B2E1-44A5-4A28-8DD8-2DFA276B401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0441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157C-30E0-4F97-8377-45417F2211E8}" type="datetimeFigureOut">
              <a:rPr lang="hu-HU" smtClean="0"/>
              <a:t>2020. 12. 14.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B2E1-44A5-4A28-8DD8-2DFA276B401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93585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157C-30E0-4F97-8377-45417F2211E8}" type="datetimeFigureOut">
              <a:rPr lang="hu-HU" smtClean="0"/>
              <a:t>2020. 12. 14.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B2E1-44A5-4A28-8DD8-2DFA276B401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12477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157C-30E0-4F97-8377-45417F2211E8}" type="datetimeFigureOut">
              <a:rPr lang="hu-HU" smtClean="0"/>
              <a:t>2020. 12. 14.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B2E1-44A5-4A28-8DD8-2DFA276B401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191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157C-30E0-4F97-8377-45417F2211E8}" type="datetimeFigureOut">
              <a:rPr lang="hu-HU" smtClean="0"/>
              <a:t>2020. 12. 14.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B2E1-44A5-4A28-8DD8-2DFA276B401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2352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157C-30E0-4F97-8377-45417F2211E8}" type="datetimeFigureOut">
              <a:rPr lang="hu-HU" smtClean="0"/>
              <a:t>2020. 12. 14.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B2E1-44A5-4A28-8DD8-2DFA276B401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4326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2157C-30E0-4F97-8377-45417F2211E8}" type="datetimeFigureOut">
              <a:rPr lang="hu-HU" smtClean="0"/>
              <a:t>2020. 12. 14.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EB2E1-44A5-4A28-8DD8-2DFA276B401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0601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 userDrawn="1"/>
        </p:nvSpPr>
        <p:spPr>
          <a:xfrm flipV="1">
            <a:off x="0" y="0"/>
            <a:ext cx="9144000" cy="1196752"/>
          </a:xfrm>
          <a:prstGeom prst="rect">
            <a:avLst/>
          </a:prstGeom>
          <a:solidFill>
            <a:srgbClr val="008CC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283968" y="0"/>
            <a:ext cx="4752528" cy="120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3632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pic>
        <p:nvPicPr>
          <p:cNvPr id="8" name="Kép 7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39" y="188640"/>
            <a:ext cx="3535773" cy="736273"/>
          </a:xfrm>
          <a:prstGeom prst="rect">
            <a:avLst/>
          </a:prstGeom>
        </p:spPr>
      </p:pic>
      <p:sp>
        <p:nvSpPr>
          <p:cNvPr id="9" name="Téglalap 8"/>
          <p:cNvSpPr/>
          <p:nvPr userDrawn="1"/>
        </p:nvSpPr>
        <p:spPr>
          <a:xfrm flipV="1">
            <a:off x="0" y="6525344"/>
            <a:ext cx="9144000" cy="332656"/>
          </a:xfrm>
          <a:prstGeom prst="rect">
            <a:avLst/>
          </a:prstGeom>
          <a:solidFill>
            <a:srgbClr val="23215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6959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24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rgbClr val="23215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rgbClr val="23215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rgbClr val="23215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rgbClr val="23215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rgbClr val="23215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48680"/>
            <a:ext cx="3528392" cy="639832"/>
          </a:xfrm>
          <a:prstGeom prst="rect">
            <a:avLst/>
          </a:prstGeom>
        </p:spPr>
      </p:pic>
      <p:sp>
        <p:nvSpPr>
          <p:cNvPr id="10" name="Cím 1"/>
          <p:cNvSpPr txBox="1">
            <a:spLocks/>
          </p:cNvSpPr>
          <p:nvPr/>
        </p:nvSpPr>
        <p:spPr>
          <a:xfrm>
            <a:off x="1682679" y="1844824"/>
            <a:ext cx="5697633" cy="86409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200" b="1" i="0" u="none" strike="noStrike" kern="1200" cap="none" spc="0" normalizeH="0" baseline="0" noProof="0" dirty="0">
                <a:ln>
                  <a:noFill/>
                </a:ln>
                <a:solidFill>
                  <a:srgbClr val="008CC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Családi költségvetés</a:t>
            </a:r>
          </a:p>
        </p:txBody>
      </p:sp>
      <p:pic>
        <p:nvPicPr>
          <p:cNvPr id="11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3498" y="3365232"/>
            <a:ext cx="3315994" cy="2318639"/>
          </a:xfrm>
          <a:prstGeom prst="rect">
            <a:avLst/>
          </a:prstGeom>
        </p:spPr>
      </p:pic>
      <p:sp>
        <p:nvSpPr>
          <p:cNvPr id="12" name="Cím 1"/>
          <p:cNvSpPr txBox="1">
            <a:spLocks/>
          </p:cNvSpPr>
          <p:nvPr/>
        </p:nvSpPr>
        <p:spPr>
          <a:xfrm>
            <a:off x="1489157" y="2564904"/>
            <a:ext cx="6084676" cy="114157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2800" dirty="0">
                <a:solidFill>
                  <a:srgbClr val="008CCF"/>
                </a:solidFill>
              </a:rPr>
              <a:t>7-8</a:t>
            </a:r>
            <a:r>
              <a:rPr kumimoji="0" lang="hu-HU" sz="2800" b="1" i="0" u="none" strike="noStrike" kern="1200" cap="none" spc="0" normalizeH="0" baseline="0" noProof="0" dirty="0">
                <a:ln>
                  <a:noFill/>
                </a:ln>
                <a:solidFill>
                  <a:srgbClr val="008CC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 osztály</a:t>
            </a:r>
          </a:p>
        </p:txBody>
      </p:sp>
    </p:spTree>
    <p:extLst>
      <p:ext uri="{BB962C8B-B14F-4D97-AF65-F5344CB8AC3E}">
        <p14:creationId xmlns:p14="http://schemas.microsoft.com/office/powerpoint/2010/main" val="3208814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/>
        </p:nvSpPr>
        <p:spPr>
          <a:xfrm>
            <a:off x="4595192" y="127898"/>
            <a:ext cx="468052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hu-HU" altLang="hu-H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Összefoglalva:</a:t>
            </a:r>
          </a:p>
          <a:p>
            <a:pPr>
              <a:lnSpc>
                <a:spcPct val="120000"/>
              </a:lnSpc>
            </a:pPr>
            <a:r>
              <a:rPr lang="hu-HU" altLang="hu-H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családi költségvetés egyszerűsített modellje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4400" b="1" i="0" u="none" strike="noStrike" kern="1200" cap="none" spc="0" normalizeH="0" baseline="0" noProof="0" dirty="0">
              <a:ln>
                <a:noFill/>
              </a:ln>
              <a:solidFill>
                <a:srgbClr val="A99A6F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Tábláza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751507"/>
              </p:ext>
            </p:extLst>
          </p:nvPr>
        </p:nvGraphicFramePr>
        <p:xfrm>
          <a:off x="0" y="1196752"/>
          <a:ext cx="9144000" cy="5736672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4723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0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6128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Bevételek</a:t>
                      </a:r>
                      <a:endParaRPr lang="hu-HU" sz="24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Kiadások</a:t>
                      </a:r>
                      <a:endParaRPr lang="hu-HU" sz="24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15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Munkajövedelmek</a:t>
                      </a:r>
                      <a:endParaRPr lang="hu-HU" sz="24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Élelmiszerek és alkoholmentes italok</a:t>
                      </a:r>
                      <a:endParaRPr lang="hu-HU" sz="24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5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Társadalmi jövedelmek</a:t>
                      </a:r>
                      <a:endParaRPr lang="hu-HU" sz="24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Lakásfenntartás, háztartási energia</a:t>
                      </a:r>
                      <a:endParaRPr lang="hu-HU" sz="24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4512">
                <a:tc>
                  <a:txBody>
                    <a:bodyPr/>
                    <a:lstStyle/>
                    <a:p>
                      <a:pPr marL="1143000" lvl="2" indent="-2286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630555" algn="l"/>
                        </a:tabLst>
                      </a:pPr>
                      <a:r>
                        <a:rPr lang="hu-HU" sz="2400" dirty="0">
                          <a:effectLst/>
                        </a:rPr>
                        <a:t>Nyugdíj</a:t>
                      </a:r>
                    </a:p>
                    <a:p>
                      <a:pPr marL="1143000" lvl="2" indent="-2286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630555" algn="l"/>
                        </a:tabLst>
                      </a:pPr>
                      <a:r>
                        <a:rPr lang="hu-HU" sz="2400" dirty="0">
                          <a:effectLst/>
                        </a:rPr>
                        <a:t>Családi- és gyerekellátások</a:t>
                      </a:r>
                    </a:p>
                    <a:p>
                      <a:pPr marL="1143000" lvl="2" indent="-2286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630555" algn="l"/>
                        </a:tabLst>
                      </a:pPr>
                      <a:r>
                        <a:rPr lang="hu-HU" sz="2400" dirty="0">
                          <a:effectLst/>
                        </a:rPr>
                        <a:t>Munkanélküli ellátások</a:t>
                      </a:r>
                    </a:p>
                    <a:p>
                      <a:pPr marL="1143000" lvl="2" indent="-2286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630555" algn="l"/>
                        </a:tabLst>
                      </a:pPr>
                      <a:r>
                        <a:rPr lang="hu-HU" sz="2400" dirty="0">
                          <a:effectLst/>
                        </a:rPr>
                        <a:t>Egyéb társadalmi jövedelmek</a:t>
                      </a:r>
                      <a:endParaRPr lang="hu-HU" sz="24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Közlekedés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 </a:t>
                      </a:r>
                      <a:endParaRPr lang="hu-HU" sz="24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Egyéb jövedelmek</a:t>
                      </a:r>
                      <a:endParaRPr lang="hu-HU" sz="24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Hírközlés</a:t>
                      </a:r>
                      <a:endParaRPr lang="hu-HU" sz="24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6096">
                <a:tc>
                  <a:txBody>
                    <a:bodyPr/>
                    <a:lstStyle/>
                    <a:p>
                      <a:pPr marL="793115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2400" dirty="0">
                          <a:effectLst/>
                        </a:rPr>
                        <a:t>Tulajdonból származó jövedelmek</a:t>
                      </a:r>
                      <a:endParaRPr lang="hu-HU" sz="24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Kultúra, szórakozás</a:t>
                      </a:r>
                      <a:endParaRPr lang="hu-HU" sz="24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 </a:t>
                      </a:r>
                      <a:endParaRPr lang="hu-HU" sz="24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Egyéb </a:t>
                      </a:r>
                      <a:endParaRPr lang="hu-HU" sz="24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9893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1332" y="5445224"/>
            <a:ext cx="1419817" cy="992777"/>
          </a:xfrm>
          <a:prstGeom prst="rect">
            <a:avLst/>
          </a:prstGeom>
        </p:spPr>
      </p:pic>
      <p:pic>
        <p:nvPicPr>
          <p:cNvPr id="3" name="Kép 2">
            <a:extLst>
              <a:ext uri="{FF2B5EF4-FFF2-40B4-BE49-F238E27FC236}">
                <a16:creationId xmlns:a16="http://schemas.microsoft.com/office/drawing/2014/main" id="{9081509D-D027-4D44-AA67-70FF34333F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257" y="1196752"/>
            <a:ext cx="5599485" cy="5010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142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1332" y="5445224"/>
            <a:ext cx="1419817" cy="992777"/>
          </a:xfrm>
          <a:prstGeom prst="rect">
            <a:avLst/>
          </a:prstGeom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id="{C9A4C615-01CC-4EA4-86F3-C0BB4DD0B5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772816"/>
            <a:ext cx="4872944" cy="3992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665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1332" y="5445224"/>
            <a:ext cx="1419817" cy="992777"/>
          </a:xfrm>
          <a:prstGeom prst="rect">
            <a:avLst/>
          </a:prstGeom>
        </p:spPr>
      </p:pic>
      <p:pic>
        <p:nvPicPr>
          <p:cNvPr id="3" name="Kép 2">
            <a:extLst>
              <a:ext uri="{FF2B5EF4-FFF2-40B4-BE49-F238E27FC236}">
                <a16:creationId xmlns:a16="http://schemas.microsoft.com/office/drawing/2014/main" id="{13050D7F-F79F-408E-9A96-4C2DB31815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844824"/>
            <a:ext cx="4800936" cy="3933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02611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éma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47</Words>
  <Application>Microsoft Office PowerPoint</Application>
  <PresentationFormat>Diavetítés a képernyőre (4:3 oldalarány)</PresentationFormat>
  <Paragraphs>22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2</vt:i4>
      </vt:variant>
      <vt:variant>
        <vt:lpstr>Diacímek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1_Office-téma</vt:lpstr>
      <vt:lpstr>Office-téma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Családi költségvetés</dc:title>
  <dc:creator>Sas Erzsi</dc:creator>
  <cp:lastModifiedBy>Krisztina Nádasi-Malinka</cp:lastModifiedBy>
  <cp:revision>13</cp:revision>
  <dcterms:created xsi:type="dcterms:W3CDTF">2015-02-01T13:00:02Z</dcterms:created>
  <dcterms:modified xsi:type="dcterms:W3CDTF">2020-12-14T20:16:27Z</dcterms:modified>
</cp:coreProperties>
</file>