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68" r:id="rId3"/>
    <p:sldId id="257" r:id="rId4"/>
    <p:sldId id="263" r:id="rId5"/>
    <p:sldId id="267" r:id="rId6"/>
    <p:sldId id="266" r:id="rId7"/>
    <p:sldId id="259" r:id="rId8"/>
    <p:sldId id="260" r:id="rId9"/>
    <p:sldId id="261" r:id="rId10"/>
    <p:sldId id="262" r:id="rId11"/>
    <p:sldId id="265" r:id="rId12"/>
    <p:sldId id="269" r:id="rId13"/>
    <p:sldId id="270" r:id="rId14"/>
    <p:sldId id="271" r:id="rId15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00" autoAdjust="0"/>
    <p:restoredTop sz="93895" autoAdjust="0"/>
  </p:normalViewPr>
  <p:slideViewPr>
    <p:cSldViewPr>
      <p:cViewPr>
        <p:scale>
          <a:sx n="108" d="100"/>
          <a:sy n="108" d="100"/>
        </p:scale>
        <p:origin x="-9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-r&#337;l\&#214;n&#225;ll&#243;an%20lakni_kutat&#225;s\24%20&#243;r&#225;s%20t&#225;mogat&#243;%20szolg&#225;lat\adatok%20diagramhoz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Z&#243;ra\AppData\Roaming\Microsoft\Excel\adatok%20diagramhoz%20(version%202).xlsb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-r&#337;l\&#214;n&#225;ll&#243;an%20lakni_kutat&#225;s\24%20&#243;r&#225;s%20t&#225;mogat&#243;%20szolg&#225;lat\adatok%20diagramhoz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-r&#337;l\&#214;n&#225;ll&#243;an%20lakni_kutat&#225;s\24%20&#243;r&#225;s%20t&#225;mogat&#243;%20szolg&#225;lat\adatok%20diagramhoz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-r&#337;l\&#214;n&#225;ll&#243;an%20lakni_kutat&#225;s\24%20&#243;r&#225;s%20t&#225;mogat&#243;%20szolg&#225;lat\adatok%20diagramhoz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-r&#337;l\&#214;n&#225;ll&#243;an%20lakni_kutat&#225;s\24%20&#243;r&#225;s%20t&#225;mogat&#243;%20szolg&#225;lat\ell&#225;t&#225;si%20sz&#252;ks&#233;glet%20k&#233;rd&#337;&#237;v_7._20._21._25.k&#233;rd&#233;s%20diagramok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hu-HU"/>
              <a:t>Milyen gyakran van szükséged segítségre?</a:t>
            </a: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cat>
            <c:strRef>
              <c:f>'8.kérdés'!$A$2:$A$5</c:f>
              <c:strCache>
                <c:ptCount val="4"/>
                <c:pt idx="0">
                  <c:v>Naponta </c:v>
                </c:pt>
                <c:pt idx="1">
                  <c:v>Hetente</c:v>
                </c:pt>
                <c:pt idx="2">
                  <c:v>Havonta </c:v>
                </c:pt>
                <c:pt idx="3">
                  <c:v>Ritkábban</c:v>
                </c:pt>
              </c:strCache>
            </c:strRef>
          </c:cat>
          <c:val>
            <c:numRef>
              <c:f>'8.kérdés'!$C$2:$C$5</c:f>
              <c:numCache>
                <c:formatCode>General</c:formatCode>
                <c:ptCount val="4"/>
                <c:pt idx="0">
                  <c:v>43.2</c:v>
                </c:pt>
                <c:pt idx="1">
                  <c:v>29.7</c:v>
                </c:pt>
                <c:pt idx="2">
                  <c:v>8.5</c:v>
                </c:pt>
                <c:pt idx="3">
                  <c:v>18.600000000000001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layout>
        <c:manualLayout>
          <c:xMode val="edge"/>
          <c:yMode val="edge"/>
          <c:x val="0.662118041165907"/>
          <c:y val="0.45564434699186607"/>
          <c:w val="0.12150768982824516"/>
          <c:h val="0.2495531336763322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400" baseline="0"/>
      </a:pPr>
      <a:endParaRPr lang="hu-H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hu-HU"/>
              <a:t>Ki segít jelenleg a mindennapokban? (%)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Hétköznap</c:v>
                </c:pt>
              </c:strCache>
            </c:strRef>
          </c:tx>
          <c:invertIfNegative val="0"/>
          <c:cat>
            <c:strRef>
              <c:f>Munka1!$A$2:$A$7</c:f>
              <c:strCache>
                <c:ptCount val="6"/>
                <c:pt idx="0">
                  <c:v>Család </c:v>
                </c:pt>
                <c:pt idx="1">
                  <c:v>Barátok </c:v>
                </c:pt>
                <c:pt idx="2">
                  <c:v>Önkéntesek</c:v>
                </c:pt>
                <c:pt idx="3">
                  <c:v>Támogatószolgálat munkatársa </c:v>
                </c:pt>
                <c:pt idx="4">
                  <c:v>Nincs segítőm, de szükségem lenne rá</c:v>
                </c:pt>
                <c:pt idx="5">
                  <c:v>Egyéb </c:v>
                </c:pt>
              </c:strCache>
            </c:strRef>
          </c:cat>
          <c:val>
            <c:numRef>
              <c:f>Munka1!$B$2:$B$7</c:f>
              <c:numCache>
                <c:formatCode>General</c:formatCode>
                <c:ptCount val="6"/>
                <c:pt idx="0">
                  <c:v>55.1</c:v>
                </c:pt>
                <c:pt idx="1">
                  <c:v>22</c:v>
                </c:pt>
                <c:pt idx="2">
                  <c:v>5.9</c:v>
                </c:pt>
                <c:pt idx="3">
                  <c:v>25.4</c:v>
                </c:pt>
                <c:pt idx="4">
                  <c:v>8.5</c:v>
                </c:pt>
                <c:pt idx="5">
                  <c:v>8.5</c:v>
                </c:pt>
              </c:numCache>
            </c:numRef>
          </c:val>
        </c:ser>
        <c:ser>
          <c:idx val="1"/>
          <c:order val="1"/>
          <c:tx>
            <c:strRef>
              <c:f>Munka1!$C$1</c:f>
              <c:strCache>
                <c:ptCount val="1"/>
                <c:pt idx="0">
                  <c:v>Hétvégén</c:v>
                </c:pt>
              </c:strCache>
            </c:strRef>
          </c:tx>
          <c:invertIfNegative val="0"/>
          <c:cat>
            <c:strRef>
              <c:f>Munka1!$A$2:$A$7</c:f>
              <c:strCache>
                <c:ptCount val="6"/>
                <c:pt idx="0">
                  <c:v>Család </c:v>
                </c:pt>
                <c:pt idx="1">
                  <c:v>Barátok </c:v>
                </c:pt>
                <c:pt idx="2">
                  <c:v>Önkéntesek</c:v>
                </c:pt>
                <c:pt idx="3">
                  <c:v>Támogatószolgálat munkatársa </c:v>
                </c:pt>
                <c:pt idx="4">
                  <c:v>Nincs segítőm, de szükségem lenne rá</c:v>
                </c:pt>
                <c:pt idx="5">
                  <c:v>Egyéb </c:v>
                </c:pt>
              </c:strCache>
            </c:strRef>
          </c:cat>
          <c:val>
            <c:numRef>
              <c:f>Munka1!$C$2:$C$7</c:f>
              <c:numCache>
                <c:formatCode>General</c:formatCode>
                <c:ptCount val="6"/>
                <c:pt idx="0">
                  <c:v>51.7</c:v>
                </c:pt>
                <c:pt idx="1">
                  <c:v>22.1</c:v>
                </c:pt>
                <c:pt idx="2">
                  <c:v>3.4</c:v>
                </c:pt>
                <c:pt idx="3">
                  <c:v>2.5</c:v>
                </c:pt>
                <c:pt idx="4">
                  <c:v>10.200000000000001</c:v>
                </c:pt>
                <c:pt idx="5">
                  <c:v>7.6</c:v>
                </c:pt>
              </c:numCache>
            </c:numRef>
          </c:val>
        </c:ser>
        <c:ser>
          <c:idx val="2"/>
          <c:order val="2"/>
          <c:tx>
            <c:strRef>
              <c:f>Munka1!$D$1</c:f>
              <c:strCache>
                <c:ptCount val="1"/>
                <c:pt idx="0">
                  <c:v>Nem veszem igénybe</c:v>
                </c:pt>
              </c:strCache>
            </c:strRef>
          </c:tx>
          <c:invertIfNegative val="0"/>
          <c:cat>
            <c:strRef>
              <c:f>Munka1!$A$2:$A$7</c:f>
              <c:strCache>
                <c:ptCount val="6"/>
                <c:pt idx="0">
                  <c:v>Család </c:v>
                </c:pt>
                <c:pt idx="1">
                  <c:v>Barátok </c:v>
                </c:pt>
                <c:pt idx="2">
                  <c:v>Önkéntesek</c:v>
                </c:pt>
                <c:pt idx="3">
                  <c:v>Támogatószolgálat munkatársa </c:v>
                </c:pt>
                <c:pt idx="4">
                  <c:v>Nincs segítőm, de szükségem lenne rá</c:v>
                </c:pt>
                <c:pt idx="5">
                  <c:v>Egyéb </c:v>
                </c:pt>
              </c:strCache>
            </c:strRef>
          </c:cat>
          <c:val>
            <c:numRef>
              <c:f>Munka1!$D$2:$D$7</c:f>
              <c:numCache>
                <c:formatCode>General</c:formatCode>
                <c:ptCount val="6"/>
                <c:pt idx="0">
                  <c:v>16.899999999999999</c:v>
                </c:pt>
                <c:pt idx="1">
                  <c:v>19.5</c:v>
                </c:pt>
                <c:pt idx="2">
                  <c:v>22.9</c:v>
                </c:pt>
                <c:pt idx="3">
                  <c:v>21.2</c:v>
                </c:pt>
                <c:pt idx="4">
                  <c:v>13.6</c:v>
                </c:pt>
                <c:pt idx="5">
                  <c:v>11.9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759296"/>
        <c:axId val="22760832"/>
      </c:barChart>
      <c:catAx>
        <c:axId val="22759296"/>
        <c:scaling>
          <c:orientation val="minMax"/>
        </c:scaling>
        <c:delete val="0"/>
        <c:axPos val="b"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200" baseline="0"/>
            </a:pPr>
            <a:endParaRPr lang="hu-HU"/>
          </a:p>
        </c:txPr>
        <c:crossAx val="22760832"/>
        <c:crosses val="autoZero"/>
        <c:auto val="1"/>
        <c:lblAlgn val="ctr"/>
        <c:lblOffset val="100"/>
        <c:noMultiLvlLbl val="0"/>
      </c:catAx>
      <c:valAx>
        <c:axId val="227608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2759296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400" baseline="0"/>
          </a:pPr>
          <a:endParaRPr lang="hu-H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hu-HU"/>
              <a:t>Ha jelenleg nincs segítőd, mi ennek az oka? (%)</a:t>
            </a: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'13.kérdés'!$A$4:$A$11</c:f>
              <c:strCache>
                <c:ptCount val="8"/>
                <c:pt idx="0">
                  <c:v>A támogatószolgálat munkaideje nem megfelelő </c:v>
                </c:pt>
                <c:pt idx="1">
                  <c:v>A támogatószolgálat jelenleg nem vállalja a számomra szükséges segítési kategóriát </c:v>
                </c:pt>
                <c:pt idx="2">
                  <c:v>A támogatószolgálatnak nincs kapacitása </c:v>
                </c:pt>
                <c:pt idx="3">
                  <c:v>Nem találok önkéntest a segítésemre </c:v>
                </c:pt>
                <c:pt idx="4">
                  <c:v>Anyagi helyzetem miatt nem tudok fizetni érte </c:v>
                </c:pt>
                <c:pt idx="5">
                  <c:v>Nem tudom, milyen lehetőségeim vannak </c:v>
                </c:pt>
                <c:pt idx="6">
                  <c:v>Jelenleg nincs szükségem személyi segítőre </c:v>
                </c:pt>
                <c:pt idx="7">
                  <c:v>A család segít </c:v>
                </c:pt>
              </c:strCache>
            </c:strRef>
          </c:cat>
          <c:val>
            <c:numRef>
              <c:f>'13.kérdés'!$C$4:$C$11</c:f>
              <c:numCache>
                <c:formatCode>General</c:formatCode>
                <c:ptCount val="8"/>
                <c:pt idx="0">
                  <c:v>12.7</c:v>
                </c:pt>
                <c:pt idx="1">
                  <c:v>9.3000000000000007</c:v>
                </c:pt>
                <c:pt idx="2">
                  <c:v>9.3000000000000007</c:v>
                </c:pt>
                <c:pt idx="3">
                  <c:v>7.6</c:v>
                </c:pt>
                <c:pt idx="4">
                  <c:v>22.9</c:v>
                </c:pt>
                <c:pt idx="5">
                  <c:v>13.6</c:v>
                </c:pt>
                <c:pt idx="6">
                  <c:v>22</c:v>
                </c:pt>
                <c:pt idx="7">
                  <c:v>3.4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5350877192982459"/>
          <c:y val="0.11358402920749223"/>
          <c:w val="0.33771929824561403"/>
          <c:h val="0.7961781384819404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400" baseline="0"/>
      </a:pPr>
      <a:endParaRPr lang="hu-H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hu-HU"/>
              <a:t>"Milyen szempontokat veszel figyelembe, amikor segítőt keresel?"</a:t>
            </a: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'16.kérdés'!$A$4:$A$9</c:f>
              <c:strCache>
                <c:ptCount val="6"/>
                <c:pt idx="0">
                  <c:v>A segítő kora </c:v>
                </c:pt>
                <c:pt idx="1">
                  <c:v>A segítő neme </c:v>
                </c:pt>
                <c:pt idx="2">
                  <c:v>Egészségügyi előképzettség </c:v>
                </c:pt>
                <c:pt idx="3">
                  <c:v>Fizikai erőnlét </c:v>
                </c:pt>
                <c:pt idx="4">
                  <c:v>A segítő személyisége, szimpatikus -e </c:v>
                </c:pt>
                <c:pt idx="5">
                  <c:v>A segítő hozzáállása </c:v>
                </c:pt>
              </c:strCache>
            </c:strRef>
          </c:cat>
          <c:val>
            <c:numRef>
              <c:f>'16.kérdés'!$C$4:$C$9</c:f>
              <c:numCache>
                <c:formatCode>General</c:formatCode>
                <c:ptCount val="6"/>
                <c:pt idx="0">
                  <c:v>20.7</c:v>
                </c:pt>
                <c:pt idx="1">
                  <c:v>27.1</c:v>
                </c:pt>
                <c:pt idx="2">
                  <c:v>46.6</c:v>
                </c:pt>
                <c:pt idx="3">
                  <c:v>56.8</c:v>
                </c:pt>
                <c:pt idx="4">
                  <c:v>7.6</c:v>
                </c:pt>
                <c:pt idx="5">
                  <c:v>16.899999999999999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400" baseline="0"/>
      </a:pPr>
      <a:endParaRPr lang="hu-H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hu-HU"/>
              <a:t>A mindennapi életviteledben milyen segítési formákra szeretnél segítőt igénybe venni?</a:t>
            </a:r>
            <a:endParaRPr lang="en-US"/>
          </a:p>
        </c:rich>
      </c:tx>
      <c:layout/>
      <c:overlay val="0"/>
    </c:title>
    <c:autoTitleDeleted val="0"/>
    <c:plotArea>
      <c:layout/>
      <c:doughnutChart>
        <c:varyColors val="1"/>
        <c:ser>
          <c:idx val="0"/>
          <c:order val="0"/>
          <c:tx>
            <c:strRef>
              <c:f>'14.kérdés'!$C$1</c:f>
              <c:strCache>
                <c:ptCount val="1"/>
                <c:pt idx="0">
                  <c:v>%</c:v>
                </c:pt>
              </c:strCache>
            </c:strRef>
          </c:tx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strRef>
              <c:f>'14.kérdés'!$A$2:$A$11</c:f>
              <c:strCache>
                <c:ptCount val="10"/>
                <c:pt idx="0">
                  <c:v>Személyi higénia </c:v>
                </c:pt>
                <c:pt idx="1">
                  <c:v>Étkezés </c:v>
                </c:pt>
                <c:pt idx="2">
                  <c:v>Felkelés </c:v>
                </c:pt>
                <c:pt idx="3">
                  <c:v>Lefekvés </c:v>
                </c:pt>
                <c:pt idx="4">
                  <c:v>Közlekedés/utazás </c:v>
                </c:pt>
                <c:pt idx="5">
                  <c:v>Lakás rendbentartása (takarítást, mosást, mosogatást is beleértve) </c:v>
                </c:pt>
                <c:pt idx="6">
                  <c:v>Bárhová megyek, legyen mellettem, aki fizikai dolgokban segít nekem </c:v>
                </c:pt>
                <c:pt idx="7">
                  <c:v>Jelenleg nincs szükségem személyi segítőre a mindennapokban </c:v>
                </c:pt>
                <c:pt idx="8">
                  <c:v>Gyermekfelügyelet</c:v>
                </c:pt>
                <c:pt idx="9">
                  <c:v>Főzés</c:v>
                </c:pt>
              </c:strCache>
            </c:strRef>
          </c:cat>
          <c:val>
            <c:numRef>
              <c:f>'14.kérdés'!$C$2:$C$11</c:f>
              <c:numCache>
                <c:formatCode>General</c:formatCode>
                <c:ptCount val="10"/>
                <c:pt idx="0">
                  <c:v>33.9</c:v>
                </c:pt>
                <c:pt idx="1">
                  <c:v>23.7</c:v>
                </c:pt>
                <c:pt idx="2">
                  <c:v>20.3</c:v>
                </c:pt>
                <c:pt idx="3">
                  <c:v>20.3</c:v>
                </c:pt>
                <c:pt idx="4">
                  <c:v>61.9</c:v>
                </c:pt>
                <c:pt idx="5">
                  <c:v>61</c:v>
                </c:pt>
                <c:pt idx="6">
                  <c:v>33.1</c:v>
                </c:pt>
                <c:pt idx="7">
                  <c:v>11.9</c:v>
                </c:pt>
                <c:pt idx="8">
                  <c:v>1.6</c:v>
                </c:pt>
                <c:pt idx="9">
                  <c:v>0.8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200" baseline="0"/>
      </a:pPr>
      <a:endParaRPr lang="hu-H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hu-HU"/>
              <a:t>Hol vennéd igénybe a 24 órás támogatószolgálatot? (%)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8.3348555582410097E-2"/>
          <c:y val="0.23471897510608539"/>
          <c:w val="0.49457485827195702"/>
          <c:h val="0.67432122746771272"/>
        </c:manualLayout>
      </c:layout>
      <c:pieChart>
        <c:varyColors val="1"/>
        <c:ser>
          <c:idx val="0"/>
          <c:order val="0"/>
          <c:cat>
            <c:strRef>
              <c:f>'21.kérdés'!$A$3:$A$8</c:f>
              <c:strCache>
                <c:ptCount val="6"/>
                <c:pt idx="0">
                  <c:v>Bárhol, ahol én vagyok</c:v>
                </c:pt>
                <c:pt idx="1">
                  <c:v>Otthon</c:v>
                </c:pt>
                <c:pt idx="2">
                  <c:v>Munkahelyen</c:v>
                </c:pt>
                <c:pt idx="3">
                  <c:v>Iskolában (pakolásban, termek közötti közlekedésben)</c:v>
                </c:pt>
                <c:pt idx="4">
                  <c:v>Közlekedésben, ügyintézésben</c:v>
                </c:pt>
                <c:pt idx="5">
                  <c:v>Szabadidő eltöltésekor</c:v>
                </c:pt>
              </c:strCache>
            </c:strRef>
          </c:cat>
          <c:val>
            <c:numRef>
              <c:f>'21.kérdés'!$B$3:$B$8</c:f>
              <c:numCache>
                <c:formatCode>General</c:formatCode>
                <c:ptCount val="6"/>
                <c:pt idx="0">
                  <c:v>39.799999999999997</c:v>
                </c:pt>
                <c:pt idx="1">
                  <c:v>63.6</c:v>
                </c:pt>
                <c:pt idx="2">
                  <c:v>6.8</c:v>
                </c:pt>
                <c:pt idx="3">
                  <c:v>0.8</c:v>
                </c:pt>
                <c:pt idx="4">
                  <c:v>50</c:v>
                </c:pt>
                <c:pt idx="5">
                  <c:v>2.5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400" baseline="0"/>
      </a:pPr>
      <a:endParaRPr lang="hu-H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DEF0AC-A3A2-4A61-84AE-47BAFC5DC741}" type="datetimeFigureOut">
              <a:rPr lang="hu-HU" smtClean="0"/>
              <a:t>2019.12.15.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8B6CA3-0E5B-4D0B-9BA7-D5F8C11B931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22488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B6CA3-0E5B-4D0B-9BA7-D5F8C11B9313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3600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gyenes összekötő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Cím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9" name="Alcím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16" name="Dátum helye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102D3-7F16-44EC-8070-281118CA7E83}" type="datetimeFigureOut">
              <a:rPr lang="hu-HU" smtClean="0"/>
              <a:t>2019.12.15.</a:t>
            </a:fld>
            <a:endParaRPr lang="hu-HU"/>
          </a:p>
        </p:txBody>
      </p:sp>
      <p:sp>
        <p:nvSpPr>
          <p:cNvPr id="2" name="Élőláb hely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5" name="Dia számának helye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76EEF26-3C8F-4DE5-BF1F-4E420F4247D8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102D3-7F16-44EC-8070-281118CA7E83}" type="datetimeFigureOut">
              <a:rPr lang="hu-HU" smtClean="0"/>
              <a:t>2019.12.15.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EEF26-3C8F-4DE5-BF1F-4E420F4247D8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102D3-7F16-44EC-8070-281118CA7E83}" type="datetimeFigureOut">
              <a:rPr lang="hu-HU" smtClean="0"/>
              <a:t>2019.12.15.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EEF26-3C8F-4DE5-BF1F-4E420F4247D8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ím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27" name="Tartalom helye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25" name="Dátum helye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102D3-7F16-44EC-8070-281118CA7E83}" type="datetimeFigureOut">
              <a:rPr lang="hu-HU" smtClean="0"/>
              <a:t>2019.12.15.</a:t>
            </a:fld>
            <a:endParaRPr lang="hu-HU"/>
          </a:p>
        </p:txBody>
      </p:sp>
      <p:sp>
        <p:nvSpPr>
          <p:cNvPr id="19" name="Élőláb helye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hu-HU"/>
          </a:p>
        </p:txBody>
      </p:sp>
      <p:sp>
        <p:nvSpPr>
          <p:cNvPr id="16" name="Dia számának helye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76EEF26-3C8F-4DE5-BF1F-4E420F4247D8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gyenes összekötő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zöveg helye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19" name="Dátum helye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102D3-7F16-44EC-8070-281118CA7E83}" type="datetimeFigureOut">
              <a:rPr lang="hu-HU" smtClean="0"/>
              <a:t>2019.12.15.</a:t>
            </a:fld>
            <a:endParaRPr lang="hu-HU"/>
          </a:p>
        </p:txBody>
      </p:sp>
      <p:sp>
        <p:nvSpPr>
          <p:cNvPr id="11" name="Élőláb hely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6" name="Dia számának hely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EEF26-3C8F-4DE5-BF1F-4E420F4247D8}" type="slidenum">
              <a:rPr lang="hu-HU" smtClean="0"/>
              <a:t>‹#›</a:t>
            </a:fld>
            <a:endParaRPr lang="hu-HU"/>
          </a:p>
        </p:txBody>
      </p:sp>
      <p:sp>
        <p:nvSpPr>
          <p:cNvPr id="8" name="Cím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ím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4" name="Tartalom helye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3" name="Tartalom helye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21" name="Dátum helye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102D3-7F16-44EC-8070-281118CA7E83}" type="datetimeFigureOut">
              <a:rPr lang="hu-HU" smtClean="0"/>
              <a:t>2019.12.15.</a:t>
            </a:fld>
            <a:endParaRPr lang="hu-HU"/>
          </a:p>
        </p:txBody>
      </p:sp>
      <p:sp>
        <p:nvSpPr>
          <p:cNvPr id="10" name="Élőláb hely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1" name="Dia számának hely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EEF26-3C8F-4DE5-BF1F-4E420F4247D8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ím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3" name="Szöveg helye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25" name="Szöveg helye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28" name="Tartalom helye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0" name="Dátum hely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102D3-7F16-44EC-8070-281118CA7E83}" type="datetimeFigureOut">
              <a:rPr lang="hu-HU" smtClean="0"/>
              <a:t>2019.12.15.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F76EEF26-3C8F-4DE5-BF1F-4E420F4247D8}" type="slidenum">
              <a:rPr lang="hu-HU" smtClean="0"/>
              <a:t>‹#›</a:t>
            </a:fld>
            <a:endParaRPr lang="hu-HU"/>
          </a:p>
        </p:txBody>
      </p:sp>
      <p:sp>
        <p:nvSpPr>
          <p:cNvPr id="11" name="Egyenes összekötő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ím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2" name="Dátum helye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102D3-7F16-44EC-8070-281118CA7E83}" type="datetimeFigureOut">
              <a:rPr lang="hu-HU" smtClean="0"/>
              <a:t>2019.12.15.</a:t>
            </a:fld>
            <a:endParaRPr lang="hu-HU"/>
          </a:p>
        </p:txBody>
      </p:sp>
      <p:sp>
        <p:nvSpPr>
          <p:cNvPr id="21" name="Élőláb helye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EEF26-3C8F-4DE5-BF1F-4E420F4247D8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102D3-7F16-44EC-8070-281118CA7E83}" type="datetimeFigureOut">
              <a:rPr lang="hu-HU" smtClean="0"/>
              <a:t>2019.12.15.</a:t>
            </a:fld>
            <a:endParaRPr lang="hu-HU"/>
          </a:p>
        </p:txBody>
      </p:sp>
      <p:sp>
        <p:nvSpPr>
          <p:cNvPr id="24" name="Élőláb helye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EEF26-3C8F-4DE5-BF1F-4E420F4247D8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gyenes összekötő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Cím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26" name="Szöveg helye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14" name="Tartalom helye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25" name="Dátum helye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102D3-7F16-44EC-8070-281118CA7E83}" type="datetimeFigureOut">
              <a:rPr lang="hu-HU" smtClean="0"/>
              <a:t>2019.12.15.</a:t>
            </a:fld>
            <a:endParaRPr lang="hu-HU"/>
          </a:p>
        </p:txBody>
      </p:sp>
      <p:sp>
        <p:nvSpPr>
          <p:cNvPr id="29" name="Élőláb helye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EEF26-3C8F-4DE5-BF1F-4E420F4247D8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Kép helye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u-HU" smtClean="0"/>
              <a:t>Kép beszúrásához kattintson az ikonra</a:t>
            </a:r>
            <a:endParaRPr kumimoji="0" lang="en-US" dirty="0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102D3-7F16-44EC-8070-281118CA7E83}" type="datetimeFigureOut">
              <a:rPr lang="hu-HU" smtClean="0"/>
              <a:t>2019.12.15.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1" name="Dia számának hely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EEF26-3C8F-4DE5-BF1F-4E420F4247D8}" type="slidenum">
              <a:rPr lang="hu-HU" smtClean="0"/>
              <a:t>‹#›</a:t>
            </a:fld>
            <a:endParaRPr lang="hu-HU"/>
          </a:p>
        </p:txBody>
      </p:sp>
      <p:sp>
        <p:nvSpPr>
          <p:cNvPr id="17" name="Cím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26" name="Szöveg helye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gyenes összekötő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Szöveg helye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1" name="Dátum helye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AF102D3-7F16-44EC-8070-281118CA7E83}" type="datetimeFigureOut">
              <a:rPr lang="hu-HU" smtClean="0"/>
              <a:t>2019.12.15.</a:t>
            </a:fld>
            <a:endParaRPr lang="hu-HU"/>
          </a:p>
        </p:txBody>
      </p:sp>
      <p:sp>
        <p:nvSpPr>
          <p:cNvPr id="28" name="Élőláb helye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76EEF26-3C8F-4DE5-BF1F-4E420F4247D8}" type="slidenum">
              <a:rPr lang="hu-HU" smtClean="0"/>
              <a:t>‹#›</a:t>
            </a:fld>
            <a:endParaRPr lang="hu-HU"/>
          </a:p>
        </p:txBody>
      </p:sp>
      <p:sp>
        <p:nvSpPr>
          <p:cNvPr id="10" name="Cím helye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9" name="Egyenes összekötő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gyenes összekötő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4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251520" y="1844824"/>
            <a:ext cx="8458200" cy="1222375"/>
          </a:xfrm>
        </p:spPr>
        <p:txBody>
          <a:bodyPr>
            <a:normAutofit fontScale="90000"/>
          </a:bodyPr>
          <a:lstStyle/>
          <a:p>
            <a:pPr algn="ctr"/>
            <a:r>
              <a:rPr lang="hu-HU" dirty="0" smtClean="0"/>
              <a:t> Támogatószolgálatokkal kapcsolatos </a:t>
            </a:r>
            <a:r>
              <a:rPr lang="hu-HU" dirty="0" smtClean="0"/>
              <a:t>kutatás eredményei</a:t>
            </a:r>
            <a:r>
              <a:rPr lang="hu-HU" dirty="0" smtClean="0"/>
              <a:t> 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3203848" y="5373216"/>
            <a:ext cx="2353464" cy="648072"/>
          </a:xfrm>
        </p:spPr>
        <p:txBody>
          <a:bodyPr>
            <a:normAutofit/>
          </a:bodyPr>
          <a:lstStyle/>
          <a:p>
            <a:r>
              <a:rPr lang="hu-HU" dirty="0" smtClean="0">
                <a:solidFill>
                  <a:schemeClr val="tx1"/>
                </a:solidFill>
              </a:rPr>
              <a:t> 2019.12.16.</a:t>
            </a:r>
            <a:endParaRPr lang="hu-H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941167"/>
            <a:ext cx="3153544" cy="1773869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u-HU" dirty="0" smtClean="0"/>
              <a:t>Eredmények</a:t>
            </a:r>
            <a:endParaRPr lang="hu-HU" dirty="0"/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1591112"/>
              </p:ext>
            </p:extLst>
          </p:nvPr>
        </p:nvGraphicFramePr>
        <p:xfrm>
          <a:off x="256148" y="980728"/>
          <a:ext cx="86868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" name="Kép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106" y="5013176"/>
            <a:ext cx="1772816" cy="17728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4691091"/>
            <a:ext cx="2132856" cy="2132856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u-HU" dirty="0" smtClean="0"/>
              <a:t>Eredmények</a:t>
            </a:r>
            <a:endParaRPr lang="hu-H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6000"/>
                    </a14:imgEffect>
                    <a14:imgEffect>
                      <a14:brightnessContrast bright="15000" contrast="-31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-108520" y="1196752"/>
            <a:ext cx="6516215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4421" y="1196752"/>
            <a:ext cx="3649327" cy="22873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000" dirty="0" smtClean="0"/>
              <a:t>A 24 órás támogató szolgálat lehetséges hatásai</a:t>
            </a:r>
            <a:endParaRPr lang="hu-HU" sz="20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20" y="1196752"/>
            <a:ext cx="6552728" cy="5400600"/>
          </a:xfrm>
        </p:spPr>
        <p:txBody>
          <a:bodyPr>
            <a:normAutofit/>
          </a:bodyPr>
          <a:lstStyle/>
          <a:p>
            <a:r>
              <a:rPr lang="hu-HU" sz="2000" dirty="0" smtClean="0"/>
              <a:t>Alaptörvényben</a:t>
            </a:r>
          </a:p>
          <a:p>
            <a:r>
              <a:rPr lang="hu-HU" sz="2000" dirty="0" smtClean="0"/>
              <a:t>ENSZ egyezményben</a:t>
            </a:r>
          </a:p>
          <a:p>
            <a:r>
              <a:rPr lang="hu-HU" sz="2000" dirty="0" smtClean="0"/>
              <a:t>1998. évi XXVI. Törvény az esélyegyenlőségről</a:t>
            </a:r>
          </a:p>
          <a:p>
            <a:r>
              <a:rPr lang="hu-HU" sz="2000" dirty="0" smtClean="0"/>
              <a:t>2014-2020 Operatív Program</a:t>
            </a:r>
          </a:p>
          <a:p>
            <a:r>
              <a:rPr lang="hu-HU" sz="2000" dirty="0" smtClean="0"/>
              <a:t>Ombudsman</a:t>
            </a:r>
          </a:p>
          <a:p>
            <a:endParaRPr lang="hu-HU" sz="2000" dirty="0" smtClean="0"/>
          </a:p>
          <a:p>
            <a:pPr marL="0" indent="0">
              <a:buNone/>
            </a:pPr>
            <a:r>
              <a:rPr lang="hu-HU" sz="2000" dirty="0" smtClean="0"/>
              <a:t>Valóság:</a:t>
            </a:r>
            <a:endParaRPr lang="hu-HU" sz="2000" dirty="0"/>
          </a:p>
          <a:p>
            <a:pPr marL="0" indent="0">
              <a:buNone/>
            </a:pPr>
            <a:r>
              <a:rPr lang="hu-HU" sz="2000" dirty="0" smtClean="0"/>
              <a:t>2008-ban 8 milliárd                      2017-ben 3 milliárd</a:t>
            </a:r>
          </a:p>
          <a:p>
            <a:pPr marL="0" indent="0">
              <a:buNone/>
            </a:pPr>
            <a:r>
              <a:rPr lang="hu-HU" sz="2000" dirty="0" smtClean="0"/>
              <a:t>Budapest                     Vidék</a:t>
            </a:r>
          </a:p>
          <a:p>
            <a:pPr marL="0" indent="0">
              <a:buNone/>
            </a:pPr>
            <a:endParaRPr lang="hu-HU" sz="2000" dirty="0"/>
          </a:p>
          <a:p>
            <a:pPr marL="0" indent="0">
              <a:buNone/>
            </a:pPr>
            <a:r>
              <a:rPr lang="hu-HU" sz="2000" dirty="0" smtClean="0"/>
              <a:t>Hatások:</a:t>
            </a:r>
          </a:p>
          <a:p>
            <a:pPr marL="0" indent="0">
              <a:buNone/>
            </a:pPr>
            <a:r>
              <a:rPr lang="hu-HU" sz="2000" dirty="0" smtClean="0"/>
              <a:t>A segített személyek munkába állása </a:t>
            </a:r>
            <a:endParaRPr lang="hu-HU" sz="2000" dirty="0"/>
          </a:p>
          <a:p>
            <a:pPr marL="0" indent="0">
              <a:buNone/>
            </a:pPr>
            <a:r>
              <a:rPr lang="hu-HU" sz="2000" dirty="0" smtClean="0"/>
              <a:t>Több adó bevétel, több fogyasztás, több adóbevétel</a:t>
            </a:r>
          </a:p>
          <a:p>
            <a:pPr marL="0" indent="0">
              <a:buNone/>
            </a:pPr>
            <a:r>
              <a:rPr lang="hu-HU" sz="2000" dirty="0" smtClean="0"/>
              <a:t>Plusz segítők munkába állátása, ugyancsak bevétel</a:t>
            </a:r>
            <a:endParaRPr lang="hu-HU" sz="2000" dirty="0"/>
          </a:p>
        </p:txBody>
      </p:sp>
      <p:cxnSp>
        <p:nvCxnSpPr>
          <p:cNvPr id="5" name="Egyenes összekötő nyíllal 4"/>
          <p:cNvCxnSpPr/>
          <p:nvPr/>
        </p:nvCxnSpPr>
        <p:spPr>
          <a:xfrm>
            <a:off x="2748871" y="3933056"/>
            <a:ext cx="1152128" cy="0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gyenes összekötő nyíllal 7"/>
          <p:cNvCxnSpPr/>
          <p:nvPr/>
        </p:nvCxnSpPr>
        <p:spPr>
          <a:xfrm>
            <a:off x="1763688" y="4319028"/>
            <a:ext cx="936104" cy="0"/>
          </a:xfrm>
          <a:prstGeom prst="straightConnector1">
            <a:avLst/>
          </a:prstGeom>
          <a:ln w="2222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Kép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4725144"/>
            <a:ext cx="1916832" cy="1916832"/>
          </a:xfrm>
          <a:prstGeom prst="rect">
            <a:avLst/>
          </a:prstGeom>
        </p:spPr>
      </p:pic>
      <p:cxnSp>
        <p:nvCxnSpPr>
          <p:cNvPr id="12" name="Egyenes összekötő nyíllal 11"/>
          <p:cNvCxnSpPr/>
          <p:nvPr/>
        </p:nvCxnSpPr>
        <p:spPr>
          <a:xfrm>
            <a:off x="4716016" y="5445224"/>
            <a:ext cx="457200" cy="0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Kép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291" y="1088459"/>
            <a:ext cx="2674640" cy="267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78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Összegzés, javaslatok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000" dirty="0" smtClean="0"/>
              <a:t>A fogyatékosság az egyén problémája           Az épített környezet okoz akadályokat</a:t>
            </a:r>
          </a:p>
          <a:p>
            <a:r>
              <a:rPr lang="hu-HU" sz="2000" dirty="0" smtClean="0"/>
              <a:t>Egyén és családja problémája          A társadalom problémája</a:t>
            </a:r>
          </a:p>
          <a:p>
            <a:r>
              <a:rPr lang="hu-HU" sz="2000" dirty="0" smtClean="0"/>
              <a:t>Jelenleg 3 milliárd és kevés ellátott             38 milliárd 24 óra és mindenki, aki igényli</a:t>
            </a:r>
            <a:endParaRPr lang="hu-HU" sz="2000" dirty="0"/>
          </a:p>
          <a:p>
            <a:pPr marL="0" indent="0" algn="ctr">
              <a:buNone/>
            </a:pPr>
            <a:r>
              <a:rPr lang="hu-HU" dirty="0" smtClean="0"/>
              <a:t>A méltó és önálló, önrendelkező élet mindenkit megillet! </a:t>
            </a:r>
            <a:endParaRPr lang="hu-HU" dirty="0"/>
          </a:p>
        </p:txBody>
      </p:sp>
      <p:cxnSp>
        <p:nvCxnSpPr>
          <p:cNvPr id="5" name="Egyenes összekötő nyíllal 4"/>
          <p:cNvCxnSpPr/>
          <p:nvPr/>
        </p:nvCxnSpPr>
        <p:spPr>
          <a:xfrm>
            <a:off x="5220072" y="1772816"/>
            <a:ext cx="457200" cy="0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gyenes összekötő nyíllal 7"/>
          <p:cNvCxnSpPr/>
          <p:nvPr/>
        </p:nvCxnSpPr>
        <p:spPr>
          <a:xfrm>
            <a:off x="4327930" y="2420888"/>
            <a:ext cx="457200" cy="0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nyíllal 10"/>
          <p:cNvCxnSpPr/>
          <p:nvPr/>
        </p:nvCxnSpPr>
        <p:spPr>
          <a:xfrm>
            <a:off x="4872608" y="2801071"/>
            <a:ext cx="576064" cy="0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Kép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4077072"/>
            <a:ext cx="2420888" cy="242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787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Köszönöm figyelmüket</a:t>
            </a:r>
            <a:endParaRPr lang="hu-HU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268760"/>
            <a:ext cx="5085184" cy="5085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73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kutatás szükségessége</a:t>
            </a:r>
            <a:endParaRPr lang="hu-HU" dirty="0"/>
          </a:p>
        </p:txBody>
      </p:sp>
      <p:sp>
        <p:nvSpPr>
          <p:cNvPr id="3" name="Szövegdoboz 2"/>
          <p:cNvSpPr txBox="1"/>
          <p:nvPr/>
        </p:nvSpPr>
        <p:spPr>
          <a:xfrm>
            <a:off x="323528" y="1268760"/>
            <a:ext cx="619268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dirty="0" smtClean="0"/>
              <a:t>A 2016-os mikrocenzus adatai szerint 408 ezer fő fogyatékossággal élő személy van. Ennek nagy részét a mozgássérült emberek teszik ki.</a:t>
            </a:r>
          </a:p>
          <a:p>
            <a:pPr algn="just"/>
            <a:endParaRPr lang="hu-HU" dirty="0" smtClean="0"/>
          </a:p>
          <a:p>
            <a:pPr algn="just"/>
            <a:r>
              <a:rPr lang="hu-HU" dirty="0" smtClean="0"/>
              <a:t>A fogyatékosság az érintetteket gátolja:</a:t>
            </a:r>
          </a:p>
          <a:p>
            <a:pPr algn="just"/>
            <a:r>
              <a:rPr lang="hu-HU" dirty="0" smtClean="0"/>
              <a:t>-   családi életben</a:t>
            </a:r>
          </a:p>
          <a:p>
            <a:pPr marL="285750" indent="-285750" algn="just">
              <a:buFontTx/>
              <a:buChar char="-"/>
            </a:pPr>
            <a:r>
              <a:rPr lang="hu-HU" dirty="0" smtClean="0"/>
              <a:t>önellátásban </a:t>
            </a:r>
          </a:p>
          <a:p>
            <a:pPr marL="285750" indent="-285750" algn="just">
              <a:buFontTx/>
              <a:buChar char="-"/>
            </a:pPr>
            <a:r>
              <a:rPr lang="hu-HU" dirty="0" smtClean="0"/>
              <a:t>Közösségi életben</a:t>
            </a:r>
          </a:p>
          <a:p>
            <a:pPr marL="285750" indent="-285750" algn="just">
              <a:buFontTx/>
              <a:buChar char="-"/>
            </a:pPr>
            <a:r>
              <a:rPr lang="hu-HU" dirty="0" smtClean="0"/>
              <a:t>Kommunikációban, információ szerzésben</a:t>
            </a:r>
          </a:p>
          <a:p>
            <a:pPr marL="285750" indent="-285750" algn="just">
              <a:buFontTx/>
              <a:buChar char="-"/>
            </a:pPr>
            <a:r>
              <a:rPr lang="hu-HU" dirty="0" smtClean="0"/>
              <a:t>Mindennapi életben</a:t>
            </a:r>
          </a:p>
          <a:p>
            <a:pPr marL="285750" indent="-285750" algn="just">
              <a:buFontTx/>
              <a:buChar char="-"/>
            </a:pPr>
            <a:r>
              <a:rPr lang="hu-HU" dirty="0" smtClean="0"/>
              <a:t>Közlekedésben </a:t>
            </a:r>
          </a:p>
          <a:p>
            <a:pPr marL="285750" indent="-285750" algn="just">
              <a:buFontTx/>
              <a:buChar char="-"/>
            </a:pPr>
            <a:r>
              <a:rPr lang="hu-HU" dirty="0" smtClean="0"/>
              <a:t>Tanulásban, munkavállalásban</a:t>
            </a:r>
          </a:p>
          <a:p>
            <a:pPr algn="just"/>
            <a:endParaRPr lang="hu-HU" dirty="0"/>
          </a:p>
          <a:p>
            <a:pPr algn="just"/>
            <a:r>
              <a:rPr lang="hu-HU" dirty="0" smtClean="0"/>
              <a:t>A TÁRKI 2016-os kutatásában leírta, hogy az </a:t>
            </a:r>
            <a:r>
              <a:rPr lang="hu-HU" dirty="0" err="1" smtClean="0"/>
              <a:t>otthonközeli</a:t>
            </a:r>
            <a:r>
              <a:rPr lang="hu-HU" dirty="0" smtClean="0"/>
              <a:t> szolgáltatások a legolcsóbb szociális ellátási forma, szemben a nagy intézményekkel vagy a lakóotthonokkal. </a:t>
            </a:r>
          </a:p>
          <a:p>
            <a:pPr algn="just"/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5059751"/>
            <a:ext cx="1609609" cy="1609609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060848"/>
            <a:ext cx="3213880" cy="2409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349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26768" cy="1138138"/>
          </a:xfrm>
        </p:spPr>
        <p:txBody>
          <a:bodyPr>
            <a:normAutofit fontScale="90000"/>
          </a:bodyPr>
          <a:lstStyle/>
          <a:p>
            <a:pPr algn="l"/>
            <a:r>
              <a:rPr lang="hu-HU" dirty="0" smtClean="0"/>
              <a:t>A kutatásról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2312" y="1268760"/>
            <a:ext cx="8686800" cy="4525963"/>
          </a:xfrm>
        </p:spPr>
        <p:txBody>
          <a:bodyPr/>
          <a:lstStyle/>
          <a:p>
            <a:r>
              <a:rPr lang="hu-HU" dirty="0" smtClean="0"/>
              <a:t>Online kérdőív </a:t>
            </a:r>
          </a:p>
          <a:p>
            <a:r>
              <a:rPr lang="hu-HU" dirty="0" smtClean="0"/>
              <a:t>118 </a:t>
            </a:r>
            <a:r>
              <a:rPr lang="hu-HU" dirty="0" smtClean="0"/>
              <a:t>válaszadó</a:t>
            </a:r>
          </a:p>
          <a:p>
            <a:r>
              <a:rPr lang="hu-HU" dirty="0" smtClean="0"/>
              <a:t>26 </a:t>
            </a:r>
            <a:r>
              <a:rPr lang="hu-HU" dirty="0" smtClean="0"/>
              <a:t>kérdés </a:t>
            </a:r>
          </a:p>
          <a:p>
            <a:pPr lvl="1"/>
            <a:r>
              <a:rPr lang="hu-HU" dirty="0" smtClean="0"/>
              <a:t>Demográfiai adatok </a:t>
            </a:r>
          </a:p>
          <a:p>
            <a:pPr lvl="1"/>
            <a:r>
              <a:rPr lang="hu-HU" dirty="0" smtClean="0"/>
              <a:t>Jelenlegi tapasztalatok a személyi segítéssel kapcsolatban </a:t>
            </a:r>
          </a:p>
          <a:p>
            <a:pPr lvl="1"/>
            <a:r>
              <a:rPr lang="hu-HU" dirty="0" smtClean="0"/>
              <a:t>Támogatószolgálatokkal kapcsolatos igények, javaslatok</a:t>
            </a:r>
          </a:p>
          <a:p>
            <a:pPr lvl="1">
              <a:buNone/>
            </a:pP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5085184"/>
            <a:ext cx="1556792" cy="1556792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980728"/>
            <a:ext cx="2123141" cy="24982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u-HU" dirty="0" smtClean="0"/>
              <a:t>Eredmények</a:t>
            </a:r>
            <a:endParaRPr lang="hu-HU" dirty="0"/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9403794"/>
              </p:ext>
            </p:extLst>
          </p:nvPr>
        </p:nvGraphicFramePr>
        <p:xfrm>
          <a:off x="-684584" y="1196752"/>
          <a:ext cx="8686800" cy="44310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" name="Kép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4996263"/>
            <a:ext cx="1628800" cy="162880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92164">
            <a:off x="5898790" y="2094144"/>
            <a:ext cx="2963044" cy="16687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u-HU" dirty="0" smtClean="0"/>
              <a:t>Eredmények</a:t>
            </a:r>
            <a:endParaRPr lang="hu-HU" dirty="0"/>
          </a:p>
        </p:txBody>
      </p:sp>
      <p:pic>
        <p:nvPicPr>
          <p:cNvPr id="10" name="Tartalom helye 9" descr="személyi segítés igénybevétele.png"/>
          <p:cNvPicPr>
            <a:picLocks noGrp="1" noChangeAspect="1"/>
          </p:cNvPicPr>
          <p:nvPr>
            <p:ph idx="1"/>
          </p:nvPr>
        </p:nvPicPr>
        <p:blipFill>
          <a:blip r:embed="rId2"/>
          <a:srcRect r="1619"/>
          <a:stretch>
            <a:fillRect/>
          </a:stretch>
        </p:blipFill>
        <p:spPr>
          <a:xfrm>
            <a:off x="107504" y="1268760"/>
            <a:ext cx="6912768" cy="3970798"/>
          </a:xfr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93728">
            <a:off x="6825829" y="1634300"/>
            <a:ext cx="1862236" cy="1862236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3014" y="5013176"/>
            <a:ext cx="1628800" cy="162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u-HU" dirty="0" smtClean="0"/>
              <a:t>Eredmények</a:t>
            </a:r>
            <a:endParaRPr lang="hu-HU" dirty="0"/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</p:nvPr>
        </p:nvGraphicFramePr>
        <p:xfrm>
          <a:off x="304800" y="1554163"/>
          <a:ext cx="86868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Kép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5229200"/>
            <a:ext cx="1412776" cy="1412776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1196751"/>
            <a:ext cx="2072396" cy="15271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76" y="4552646"/>
            <a:ext cx="2204864" cy="2204864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4170" y="5229200"/>
            <a:ext cx="1528310" cy="152831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u-HU" dirty="0" smtClean="0"/>
              <a:t>Eredmények</a:t>
            </a:r>
            <a:endParaRPr lang="hu-HU" dirty="0"/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4362860"/>
              </p:ext>
            </p:extLst>
          </p:nvPr>
        </p:nvGraphicFramePr>
        <p:xfrm>
          <a:off x="482352" y="1052736"/>
          <a:ext cx="86868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u-HU" dirty="0" smtClean="0"/>
              <a:t>Eredmények</a:t>
            </a:r>
            <a:endParaRPr lang="hu-HU" dirty="0"/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9691487"/>
              </p:ext>
            </p:extLst>
          </p:nvPr>
        </p:nvGraphicFramePr>
        <p:xfrm>
          <a:off x="323528" y="1124744"/>
          <a:ext cx="86868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Kép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5229200"/>
            <a:ext cx="1510490" cy="151049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725144"/>
            <a:ext cx="1917168" cy="19171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1844824"/>
            <a:ext cx="2060848" cy="2060848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u-HU" dirty="0" smtClean="0"/>
              <a:t>Eredmények</a:t>
            </a:r>
            <a:endParaRPr lang="hu-HU" dirty="0"/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603572"/>
              </p:ext>
            </p:extLst>
          </p:nvPr>
        </p:nvGraphicFramePr>
        <p:xfrm>
          <a:off x="179512" y="1052736"/>
          <a:ext cx="8786874" cy="5286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" name="Kép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5289303"/>
            <a:ext cx="1484784" cy="14847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úra">
  <a:themeElements>
    <a:clrScheme name="Túr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Esszencia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úr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316</TotalTime>
  <Words>265</Words>
  <Application>Microsoft Office PowerPoint</Application>
  <PresentationFormat>Diavetítés a képernyőre (4:3 oldalarány)</PresentationFormat>
  <Paragraphs>58</Paragraphs>
  <Slides>14</Slides>
  <Notes>1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14</vt:i4>
      </vt:variant>
    </vt:vector>
  </HeadingPairs>
  <TitlesOfParts>
    <vt:vector size="15" baseType="lpstr">
      <vt:lpstr>Túra</vt:lpstr>
      <vt:lpstr> Támogatószolgálatokkal kapcsolatos kutatás eredményei </vt:lpstr>
      <vt:lpstr>A kutatás szükségessége</vt:lpstr>
      <vt:lpstr>A kutatásról</vt:lpstr>
      <vt:lpstr>Eredmények</vt:lpstr>
      <vt:lpstr>Eredmények</vt:lpstr>
      <vt:lpstr>Eredmények</vt:lpstr>
      <vt:lpstr>Eredmények</vt:lpstr>
      <vt:lpstr>Eredmények</vt:lpstr>
      <vt:lpstr>Eredmények</vt:lpstr>
      <vt:lpstr>Eredmények</vt:lpstr>
      <vt:lpstr>Eredmények</vt:lpstr>
      <vt:lpstr>A 24 órás támogató szolgálat lehetséges hatásai</vt:lpstr>
      <vt:lpstr>Összegzés, javaslatok</vt:lpstr>
      <vt:lpstr>Köszönöm figyelmüket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Zóra</dc:creator>
  <cp:lastModifiedBy>Hrusi</cp:lastModifiedBy>
  <cp:revision>52</cp:revision>
  <dcterms:created xsi:type="dcterms:W3CDTF">2019-10-02T23:32:05Z</dcterms:created>
  <dcterms:modified xsi:type="dcterms:W3CDTF">2019-12-15T16:03:26Z</dcterms:modified>
</cp:coreProperties>
</file>