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Kép 105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107" name="Kép 106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5" name="Kép 154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156" name="Kép 155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60" name="Line 2"/>
          <p:cNvSpPr/>
          <p:nvPr/>
        </p:nvSpPr>
        <p:spPr>
          <a:xfrm flipH="1">
            <a:off x="7424640" y="3681360"/>
            <a:ext cx="476388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</p:sp>
      <p:sp>
        <p:nvSpPr>
          <p:cNvPr id="61" name="CustomShape 3"/>
          <p:cNvSpPr/>
          <p:nvPr/>
        </p:nvSpPr>
        <p:spPr>
          <a:xfrm>
            <a:off x="9182160" y="-7920"/>
            <a:ext cx="3006360" cy="6865560"/>
          </a:xfrm>
          <a:custGeom>
            <a:avLst/>
            <a:gdLst/>
            <a:ahLst/>
            <a:cxn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4"/>
          <p:cNvSpPr/>
          <p:nvPr/>
        </p:nvSpPr>
        <p:spPr>
          <a:xfrm>
            <a:off x="9602640" y="-7920"/>
            <a:ext cx="2588760" cy="6865560"/>
          </a:xfrm>
          <a:custGeom>
            <a:avLst/>
            <a:gdLst/>
            <a:ahLst/>
            <a:cxn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5"/>
          <p:cNvSpPr/>
          <p:nvPr/>
        </p:nvSpPr>
        <p:spPr>
          <a:xfrm>
            <a:off x="8933040" y="3048120"/>
            <a:ext cx="3258720" cy="3809520"/>
          </a:xfrm>
          <a:prstGeom prst="triangle">
            <a:avLst>
              <a:gd name="adj" fmla="val 324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6"/>
          <p:cNvSpPr/>
          <p:nvPr/>
        </p:nvSpPr>
        <p:spPr>
          <a:xfrm>
            <a:off x="9334440" y="-7920"/>
            <a:ext cx="2854080" cy="6865560"/>
          </a:xfrm>
          <a:custGeom>
            <a:avLst/>
            <a:gdLst/>
            <a:ahLst/>
            <a:cxn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7"/>
          <p:cNvSpPr/>
          <p:nvPr/>
        </p:nvSpPr>
        <p:spPr>
          <a:xfrm>
            <a:off x="10898280" y="-7920"/>
            <a:ext cx="1290240" cy="6865560"/>
          </a:xfrm>
          <a:custGeom>
            <a:avLst/>
            <a:gdLst/>
            <a:ahLst/>
            <a:cxn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8"/>
          <p:cNvSpPr/>
          <p:nvPr/>
        </p:nvSpPr>
        <p:spPr>
          <a:xfrm>
            <a:off x="10939320" y="-7920"/>
            <a:ext cx="1248840" cy="6865560"/>
          </a:xfrm>
          <a:custGeom>
            <a:avLst/>
            <a:gdLst/>
            <a:ahLst/>
            <a:cxn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9"/>
          <p:cNvSpPr/>
          <p:nvPr/>
        </p:nvSpPr>
        <p:spPr>
          <a:xfrm>
            <a:off x="10371240" y="3589200"/>
            <a:ext cx="1817280" cy="3268440"/>
          </a:xfrm>
          <a:prstGeom prst="triangle">
            <a:avLst>
              <a:gd name="adj" fmla="val 324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10"/>
          <p:cNvSpPr/>
          <p:nvPr/>
        </p:nvSpPr>
        <p:spPr>
          <a:xfrm>
            <a:off x="0" y="4013280"/>
            <a:ext cx="448920" cy="2844360"/>
          </a:xfrm>
          <a:prstGeom prst="triangle">
            <a:avLst>
              <a:gd name="adj" fmla="val 108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PlaceHolder 11"/>
          <p:cNvSpPr>
            <a:spLocks noGrp="1"/>
          </p:cNvSpPr>
          <p:nvPr>
            <p:ph type="title"/>
          </p:nvPr>
        </p:nvSpPr>
        <p:spPr>
          <a:xfrm>
            <a:off x="677880" y="609480"/>
            <a:ext cx="8596080" cy="1320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Címszöveg formátumának szerkesztéseMintacím szerkesztése</a:t>
            </a:r>
            <a:endParaRPr/>
          </a:p>
        </p:txBody>
      </p:sp>
      <p:sp>
        <p:nvSpPr>
          <p:cNvPr id="70" name="PlaceHolder 12"/>
          <p:cNvSpPr>
            <a:spLocks noGrp="1"/>
          </p:cNvSpPr>
          <p:nvPr>
            <p:ph type="body"/>
          </p:nvPr>
        </p:nvSpPr>
        <p:spPr>
          <a:xfrm>
            <a:off x="677880" y="2160720"/>
            <a:ext cx="8596080" cy="38811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200" strike="noStrike">
                <a:solidFill>
                  <a:srgbClr val="404040"/>
                </a:solidFill>
                <a:latin typeface="Trebuchet MS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200" strike="noStrike">
                <a:solidFill>
                  <a:srgbClr val="404040"/>
                </a:solidFill>
                <a:latin typeface="Trebuchet MS"/>
              </a:rPr>
              <a:t>Ötödik szint</a:t>
            </a:r>
            <a:endParaRPr/>
          </a:p>
        </p:txBody>
      </p:sp>
      <p:sp>
        <p:nvSpPr>
          <p:cNvPr id="71" name="PlaceHolder 13"/>
          <p:cNvSpPr>
            <a:spLocks noGrp="1"/>
          </p:cNvSpPr>
          <p:nvPr>
            <p:ph type="dt"/>
          </p:nvPr>
        </p:nvSpPr>
        <p:spPr>
          <a:xfrm>
            <a:off x="7205760" y="6041880"/>
            <a:ext cx="9108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900" strike="noStrike">
                <a:solidFill>
                  <a:srgbClr val="8B8B8B"/>
                </a:solidFill>
                <a:latin typeface="Trebuchet MS"/>
              </a:rPr>
              <a:t>2017. 2. 1.</a:t>
            </a:r>
            <a:endParaRPr/>
          </a:p>
        </p:txBody>
      </p:sp>
      <p:sp>
        <p:nvSpPr>
          <p:cNvPr id="72" name="PlaceHolder 14"/>
          <p:cNvSpPr>
            <a:spLocks noGrp="1"/>
          </p:cNvSpPr>
          <p:nvPr>
            <p:ph type="ftr"/>
          </p:nvPr>
        </p:nvSpPr>
        <p:spPr>
          <a:xfrm>
            <a:off x="677880" y="6041880"/>
            <a:ext cx="6297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3" name="PlaceHolder 15"/>
          <p:cNvSpPr>
            <a:spLocks noGrp="1"/>
          </p:cNvSpPr>
          <p:nvPr>
            <p:ph type="sldNum"/>
          </p:nvPr>
        </p:nvSpPr>
        <p:spPr>
          <a:xfrm>
            <a:off x="8589960" y="6041880"/>
            <a:ext cx="6840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C8CFB36-7D5E-4784-ACDF-2EF2EC934E6B}" type="slidenum">
              <a:rPr lang="hu-HU" sz="900" strike="noStrike">
                <a:solidFill>
                  <a:srgbClr val="90C226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109" name="Line 2"/>
          <p:cNvSpPr/>
          <p:nvPr/>
        </p:nvSpPr>
        <p:spPr>
          <a:xfrm flipH="1">
            <a:off x="7424640" y="3681360"/>
            <a:ext cx="476388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</p:sp>
      <p:sp>
        <p:nvSpPr>
          <p:cNvPr id="110" name="CustomShape 3"/>
          <p:cNvSpPr/>
          <p:nvPr/>
        </p:nvSpPr>
        <p:spPr>
          <a:xfrm>
            <a:off x="9182160" y="-7920"/>
            <a:ext cx="3006360" cy="6865560"/>
          </a:xfrm>
          <a:custGeom>
            <a:avLst/>
            <a:gdLst/>
            <a:ahLst/>
            <a:cxn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" name="CustomShape 4"/>
          <p:cNvSpPr/>
          <p:nvPr/>
        </p:nvSpPr>
        <p:spPr>
          <a:xfrm>
            <a:off x="9602640" y="-7920"/>
            <a:ext cx="2588760" cy="6865560"/>
          </a:xfrm>
          <a:custGeom>
            <a:avLst/>
            <a:gdLst/>
            <a:ahLst/>
            <a:cxn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2" name="CustomShape 5"/>
          <p:cNvSpPr/>
          <p:nvPr/>
        </p:nvSpPr>
        <p:spPr>
          <a:xfrm>
            <a:off x="8933040" y="3048120"/>
            <a:ext cx="3258720" cy="3809520"/>
          </a:xfrm>
          <a:prstGeom prst="triangle">
            <a:avLst>
              <a:gd name="adj" fmla="val 324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3" name="CustomShape 6"/>
          <p:cNvSpPr/>
          <p:nvPr/>
        </p:nvSpPr>
        <p:spPr>
          <a:xfrm>
            <a:off x="9334440" y="-7920"/>
            <a:ext cx="2854080" cy="6865560"/>
          </a:xfrm>
          <a:custGeom>
            <a:avLst/>
            <a:gdLst/>
            <a:ahLst/>
            <a:cxn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4" name="CustomShape 7"/>
          <p:cNvSpPr/>
          <p:nvPr/>
        </p:nvSpPr>
        <p:spPr>
          <a:xfrm>
            <a:off x="10898280" y="-7920"/>
            <a:ext cx="1290240" cy="6865560"/>
          </a:xfrm>
          <a:custGeom>
            <a:avLst/>
            <a:gdLst/>
            <a:ahLst/>
            <a:cxn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" name="CustomShape 8"/>
          <p:cNvSpPr/>
          <p:nvPr/>
        </p:nvSpPr>
        <p:spPr>
          <a:xfrm>
            <a:off x="10939320" y="-7920"/>
            <a:ext cx="1248840" cy="6865560"/>
          </a:xfrm>
          <a:custGeom>
            <a:avLst/>
            <a:gdLst/>
            <a:ahLst/>
            <a:cxn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6" name="CustomShape 9"/>
          <p:cNvSpPr/>
          <p:nvPr/>
        </p:nvSpPr>
        <p:spPr>
          <a:xfrm>
            <a:off x="10371240" y="3589200"/>
            <a:ext cx="1817280" cy="3268440"/>
          </a:xfrm>
          <a:prstGeom prst="triangle">
            <a:avLst>
              <a:gd name="adj" fmla="val 324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7" name="CustomShape 10"/>
          <p:cNvSpPr/>
          <p:nvPr/>
        </p:nvSpPr>
        <p:spPr>
          <a:xfrm>
            <a:off x="0" y="4013280"/>
            <a:ext cx="448920" cy="2844360"/>
          </a:xfrm>
          <a:prstGeom prst="triangle">
            <a:avLst>
              <a:gd name="adj" fmla="val 108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8" name="PlaceHolder 11"/>
          <p:cNvSpPr>
            <a:spLocks noGrp="1"/>
          </p:cNvSpPr>
          <p:nvPr>
            <p:ph type="dt"/>
          </p:nvPr>
        </p:nvSpPr>
        <p:spPr>
          <a:xfrm>
            <a:off x="7205760" y="6041880"/>
            <a:ext cx="9108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900" strike="noStrike">
                <a:solidFill>
                  <a:srgbClr val="8B8B8B"/>
                </a:solidFill>
                <a:latin typeface="Trebuchet MS"/>
              </a:rPr>
              <a:t>2017. 2. 1.</a:t>
            </a:r>
            <a:endParaRPr/>
          </a:p>
        </p:txBody>
      </p:sp>
      <p:sp>
        <p:nvSpPr>
          <p:cNvPr id="119" name="PlaceHolder 12"/>
          <p:cNvSpPr>
            <a:spLocks noGrp="1"/>
          </p:cNvSpPr>
          <p:nvPr>
            <p:ph type="ftr"/>
          </p:nvPr>
        </p:nvSpPr>
        <p:spPr>
          <a:xfrm>
            <a:off x="677880" y="6041880"/>
            <a:ext cx="6297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20" name="PlaceHolder 13"/>
          <p:cNvSpPr>
            <a:spLocks noGrp="1"/>
          </p:cNvSpPr>
          <p:nvPr>
            <p:ph type="sldNum"/>
          </p:nvPr>
        </p:nvSpPr>
        <p:spPr>
          <a:xfrm>
            <a:off x="8589960" y="6041880"/>
            <a:ext cx="6840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996BADF-54F4-437D-B55D-79FCE7E739F8}" type="slidenum">
              <a:rPr lang="hu-HU" sz="900" strike="noStrike">
                <a:solidFill>
                  <a:srgbClr val="90C226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121" name="PlaceHolder 1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600">
                <a:latin typeface="Arial"/>
              </a:rPr>
              <a:t>Címszöveg formátumának szerkesztése</a:t>
            </a:r>
            <a:endParaRPr/>
          </a:p>
        </p:txBody>
      </p:sp>
      <p:sp>
        <p:nvSpPr>
          <p:cNvPr id="122" name="PlaceHolder 1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>
                <a:latin typeface="Trebuchet MS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400">
                <a:latin typeface="Trebuchet MS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200">
                <a:latin typeface="Trebuchet MS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200">
                <a:latin typeface="Trebuchet MS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Hetedik vázlatszint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-955800" y="609480"/>
            <a:ext cx="12288600" cy="13204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B050"/>
                </a:solidFill>
                <a:latin typeface="Trebuchet MS"/>
              </a:rPr>
              <a:t>Zsályaliget Élménypark</a:t>
            </a: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
</a:t>
            </a:r>
            <a:r>
              <a:rPr lang="en-US" sz="3200" b="1" strike="noStrike">
                <a:solidFill>
                  <a:srgbClr val="90C226"/>
                </a:solidFill>
                <a:latin typeface="Trebuchet MS"/>
              </a:rPr>
              <a:t>„Ahol igazán szabad lehetsz”- Megújuló energiák</a:t>
            </a:r>
            <a:endParaRPr/>
          </a:p>
        </p:txBody>
      </p:sp>
      <p:sp>
        <p:nvSpPr>
          <p:cNvPr id="245" name="TextShape 2"/>
          <p:cNvSpPr txBox="1"/>
          <p:nvPr/>
        </p:nvSpPr>
        <p:spPr>
          <a:xfrm>
            <a:off x="677880" y="2311400"/>
            <a:ext cx="8950680" cy="37304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Pogány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külterületén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festői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környezetben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, a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természet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lágy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ölén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fantasztikus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programokkal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–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kell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ennél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jobb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?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Kirándultunk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játszottunk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sokat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mozogtunk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együtt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voltunk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Rácsodálkoztunk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természeti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környezetünk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szépségeire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–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vigyázunk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rá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nagyon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Kipróbáltuk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palackpréselő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szerkentyűt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is. –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nagyon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tetszett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Mi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lesz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jövő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energiája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?-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Öko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szemléletformáló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foglalkozás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46" name="Kép 3"/>
          <p:cNvPicPr/>
          <p:nvPr/>
        </p:nvPicPr>
        <p:blipFill>
          <a:blip r:embed="rId2"/>
          <a:stretch/>
        </p:blipFill>
        <p:spPr>
          <a:xfrm>
            <a:off x="9398000" y="2209800"/>
            <a:ext cx="2353900" cy="428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677880" y="609480"/>
            <a:ext cx="8596080" cy="13204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FF0000"/>
                </a:solidFill>
                <a:latin typeface="Trebuchet MS"/>
              </a:rPr>
              <a:t>Gondolkodj </a:t>
            </a:r>
            <a:r>
              <a:rPr lang="en-US" sz="4000" b="1" strike="noStrike">
                <a:solidFill>
                  <a:srgbClr val="FFC000"/>
                </a:solidFill>
                <a:latin typeface="Trebuchet MS"/>
              </a:rPr>
              <a:t>Egészségesen </a:t>
            </a:r>
            <a:r>
              <a:rPr lang="en-US" sz="4000" b="1" strike="noStrike">
                <a:solidFill>
                  <a:srgbClr val="00B050"/>
                </a:solidFill>
                <a:latin typeface="Trebuchet MS"/>
              </a:rPr>
              <a:t>Nap!</a:t>
            </a:r>
            <a:endParaRPr/>
          </a:p>
        </p:txBody>
      </p:sp>
      <p:sp>
        <p:nvSpPr>
          <p:cNvPr id="272" name="TextShape 2"/>
          <p:cNvSpPr txBox="1"/>
          <p:nvPr/>
        </p:nvSpPr>
        <p:spPr>
          <a:xfrm>
            <a:off x="677880" y="2463800"/>
            <a:ext cx="8596080" cy="35780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De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jó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játék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ez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gyerekek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 -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az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egészségtudatosság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kialakítását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célzó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játékos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program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megvalósításában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számos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óvoda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részt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vett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Az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„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ovimozinak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” –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Generáli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tekergő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meséjének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nagy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sikere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volt.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Zene-mozgás-kommunikáció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-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mert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veronikázni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jóóóó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Nagycsoportosaink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egy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fantasztikus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ÓRIÁS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társasjáték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szereplői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lehettek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Kép 1"/>
          <p:cNvPicPr/>
          <p:nvPr/>
        </p:nvPicPr>
        <p:blipFill>
          <a:blip r:embed="rId2"/>
          <a:stretch/>
        </p:blipFill>
        <p:spPr>
          <a:xfrm>
            <a:off x="295807" y="205730"/>
            <a:ext cx="5573595" cy="3844448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  <p:pic>
        <p:nvPicPr>
          <p:cNvPr id="274" name="Kép 3"/>
          <p:cNvPicPr/>
          <p:nvPr/>
        </p:nvPicPr>
        <p:blipFill>
          <a:blip r:embed="rId3"/>
          <a:stretch/>
        </p:blipFill>
        <p:spPr>
          <a:xfrm rot="1430192">
            <a:off x="6620561" y="964353"/>
            <a:ext cx="4953518" cy="3582176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  <p:pic>
        <p:nvPicPr>
          <p:cNvPr id="275" name="Kép 4"/>
          <p:cNvPicPr/>
          <p:nvPr/>
        </p:nvPicPr>
        <p:blipFill>
          <a:blip r:embed="rId4"/>
          <a:stretch/>
        </p:blipFill>
        <p:spPr>
          <a:xfrm>
            <a:off x="2286000" y="3285461"/>
            <a:ext cx="5098555" cy="3316008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Kép 5"/>
          <p:cNvPicPr/>
          <p:nvPr/>
        </p:nvPicPr>
        <p:blipFill>
          <a:blip r:embed="rId2"/>
          <a:stretch/>
        </p:blipFill>
        <p:spPr>
          <a:xfrm>
            <a:off x="360000" y="360000"/>
            <a:ext cx="6866300" cy="5012100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  <p:pic>
        <p:nvPicPr>
          <p:cNvPr id="277" name="Kép 7"/>
          <p:cNvPicPr/>
          <p:nvPr/>
        </p:nvPicPr>
        <p:blipFill>
          <a:blip r:embed="rId3"/>
          <a:stretch/>
        </p:blipFill>
        <p:spPr>
          <a:xfrm>
            <a:off x="6006867" y="2866050"/>
            <a:ext cx="5632400" cy="3757700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Kép 1"/>
          <p:cNvPicPr/>
          <p:nvPr/>
        </p:nvPicPr>
        <p:blipFill>
          <a:blip r:embed="rId2"/>
          <a:stretch/>
        </p:blipFill>
        <p:spPr>
          <a:xfrm>
            <a:off x="177800" y="179300"/>
            <a:ext cx="6246700" cy="4583200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  <p:pic>
        <p:nvPicPr>
          <p:cNvPr id="248" name="Kép 2"/>
          <p:cNvPicPr/>
          <p:nvPr/>
        </p:nvPicPr>
        <p:blipFill>
          <a:blip r:embed="rId3"/>
          <a:stretch/>
        </p:blipFill>
        <p:spPr>
          <a:xfrm>
            <a:off x="5787980" y="2171700"/>
            <a:ext cx="6200820" cy="4533900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Kép 3"/>
          <p:cNvPicPr/>
          <p:nvPr/>
        </p:nvPicPr>
        <p:blipFill>
          <a:blip r:embed="rId2"/>
          <a:stretch/>
        </p:blipFill>
        <p:spPr>
          <a:xfrm rot="20476200">
            <a:off x="525856" y="815638"/>
            <a:ext cx="4587087" cy="3245521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  <p:pic>
        <p:nvPicPr>
          <p:cNvPr id="250" name="Kép 5"/>
          <p:cNvPicPr/>
          <p:nvPr/>
        </p:nvPicPr>
        <p:blipFill>
          <a:blip r:embed="rId3"/>
          <a:stretch/>
        </p:blipFill>
        <p:spPr>
          <a:xfrm>
            <a:off x="3187700" y="2425700"/>
            <a:ext cx="5765800" cy="4279900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  <p:pic>
        <p:nvPicPr>
          <p:cNvPr id="251" name="Kép 6"/>
          <p:cNvPicPr/>
          <p:nvPr/>
        </p:nvPicPr>
        <p:blipFill>
          <a:blip r:embed="rId4"/>
          <a:stretch/>
        </p:blipFill>
        <p:spPr>
          <a:xfrm>
            <a:off x="6121400" y="165098"/>
            <a:ext cx="5283200" cy="3060702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677880" y="609480"/>
            <a:ext cx="8596080" cy="13204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b="1" strike="noStrike">
                <a:solidFill>
                  <a:srgbClr val="C00000"/>
                </a:solidFill>
                <a:latin typeface="Trebuchet MS"/>
              </a:rPr>
              <a:t>Környezettudatos vásárlás
</a:t>
            </a:r>
            <a:r>
              <a:rPr lang="en-US" sz="2800" b="1" strike="noStrike">
                <a:solidFill>
                  <a:srgbClr val="54A021"/>
                </a:solidFill>
                <a:latin typeface="Trebuchet MS"/>
              </a:rPr>
              <a:t>Boltos szerepjáték</a:t>
            </a:r>
            <a:endParaRPr/>
          </a:p>
        </p:txBody>
      </p:sp>
      <p:sp>
        <p:nvSpPr>
          <p:cNvPr id="253" name="TextShape 2"/>
          <p:cNvSpPr txBox="1"/>
          <p:nvPr/>
        </p:nvSpPr>
        <p:spPr>
          <a:xfrm>
            <a:off x="677880" y="2578100"/>
            <a:ext cx="8596080" cy="34637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Boltos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játék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–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megunhatatlan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Különösen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saját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készítésű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papírzacskókkal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és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textilszatyrokkal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Egy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kis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számolás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: -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Egy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zacskóba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négy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kifli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vagy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négy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zacskóba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négy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kifli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. Te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melyiket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választod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?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Reklámok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hatása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fogyasztási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szokásainkra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: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nekem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is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kell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Biotermékek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Kép 1"/>
          <p:cNvPicPr/>
          <p:nvPr/>
        </p:nvPicPr>
        <p:blipFill>
          <a:blip r:embed="rId2" cstate="print"/>
          <a:stretch/>
        </p:blipFill>
        <p:spPr>
          <a:xfrm>
            <a:off x="1536700" y="1676400"/>
            <a:ext cx="7505700" cy="4912900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  <p:pic>
        <p:nvPicPr>
          <p:cNvPr id="255" name="Kép 2"/>
          <p:cNvPicPr/>
          <p:nvPr/>
        </p:nvPicPr>
        <p:blipFill>
          <a:blip r:embed="rId3" cstate="print"/>
          <a:stretch/>
        </p:blipFill>
        <p:spPr>
          <a:xfrm>
            <a:off x="453300" y="136550"/>
            <a:ext cx="2924900" cy="5043600"/>
          </a:xfrm>
          <a:prstGeom prst="rect">
            <a:avLst/>
          </a:prstGeom>
          <a:ln w="76320">
            <a:solidFill>
              <a:srgbClr val="94DE61"/>
            </a:solidFill>
            <a:miter/>
          </a:ln>
        </p:spPr>
      </p:pic>
      <p:pic>
        <p:nvPicPr>
          <p:cNvPr id="256" name="Kép 3"/>
          <p:cNvPicPr/>
          <p:nvPr/>
        </p:nvPicPr>
        <p:blipFill>
          <a:blip r:embed="rId4"/>
          <a:stretch/>
        </p:blipFill>
        <p:spPr>
          <a:xfrm>
            <a:off x="7988300" y="136550"/>
            <a:ext cx="3276600" cy="5616550"/>
          </a:xfrm>
          <a:prstGeom prst="rect">
            <a:avLst/>
          </a:prstGeom>
          <a:ln w="76320">
            <a:solidFill>
              <a:srgbClr val="94DE61"/>
            </a:solidFill>
            <a:miter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677880" y="711360"/>
            <a:ext cx="8596080" cy="19900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b="1" strike="noStrike" dirty="0">
                <a:solidFill>
                  <a:srgbClr val="C00000"/>
                </a:solidFill>
                <a:latin typeface="Trebuchet MS"/>
              </a:rPr>
              <a:t>„</a:t>
            </a:r>
            <a:r>
              <a:rPr lang="en-US" sz="3200" b="1" strike="noStrike" dirty="0" err="1">
                <a:solidFill>
                  <a:srgbClr val="C00000"/>
                </a:solidFill>
                <a:latin typeface="Trebuchet MS"/>
              </a:rPr>
              <a:t>Legyél</a:t>
            </a:r>
            <a:r>
              <a:rPr lang="en-US" sz="3200" b="1" strike="noStrike" dirty="0">
                <a:solidFill>
                  <a:srgbClr val="C00000"/>
                </a:solidFill>
                <a:latin typeface="Trebuchet MS"/>
              </a:rPr>
              <a:t> </a:t>
            </a:r>
            <a:r>
              <a:rPr lang="en-US" sz="3200" b="1" strike="noStrike" dirty="0" err="1">
                <a:solidFill>
                  <a:srgbClr val="C00000"/>
                </a:solidFill>
                <a:latin typeface="Trebuchet MS"/>
              </a:rPr>
              <a:t>te</a:t>
            </a:r>
            <a:r>
              <a:rPr lang="en-US" sz="3200" b="1" strike="noStrike" dirty="0">
                <a:solidFill>
                  <a:srgbClr val="C00000"/>
                </a:solidFill>
                <a:latin typeface="Trebuchet MS"/>
              </a:rPr>
              <a:t> is </a:t>
            </a:r>
            <a:r>
              <a:rPr lang="en-US" sz="3200" b="1" strike="noStrike" dirty="0" err="1">
                <a:solidFill>
                  <a:srgbClr val="C00000"/>
                </a:solidFill>
                <a:latin typeface="Trebuchet MS"/>
              </a:rPr>
              <a:t>környezetbarát</a:t>
            </a:r>
            <a:r>
              <a:rPr lang="en-US" sz="3200" b="1" strike="noStrike" dirty="0">
                <a:solidFill>
                  <a:srgbClr val="C00000"/>
                </a:solidFill>
                <a:latin typeface="Trebuchet MS"/>
              </a:rPr>
              <a:t>!”</a:t>
            </a:r>
            <a:r>
              <a:rPr lang="en-US" sz="3600" strike="noStrike" dirty="0">
                <a:solidFill>
                  <a:srgbClr val="90C226"/>
                </a:solidFill>
                <a:latin typeface="Trebuchet MS"/>
              </a:rPr>
              <a:t>
</a:t>
            </a:r>
            <a:r>
              <a:rPr lang="en-US" sz="2800" b="1" strike="noStrike" dirty="0" err="1">
                <a:solidFill>
                  <a:srgbClr val="54A021"/>
                </a:solidFill>
                <a:latin typeface="Trebuchet MS"/>
              </a:rPr>
              <a:t>Zöld-Híd</a:t>
            </a:r>
            <a:r>
              <a:rPr lang="en-US" sz="2800" b="1" strike="noStrike" dirty="0">
                <a:solidFill>
                  <a:srgbClr val="54A021"/>
                </a:solidFill>
                <a:latin typeface="Trebuchet MS"/>
              </a:rPr>
              <a:t> </a:t>
            </a:r>
            <a:r>
              <a:rPr lang="en-US" sz="2800" b="1" strike="noStrike" dirty="0" err="1">
                <a:solidFill>
                  <a:srgbClr val="54A021"/>
                </a:solidFill>
                <a:latin typeface="Trebuchet MS"/>
              </a:rPr>
              <a:t>Alapítvány</a:t>
            </a:r>
            <a:r>
              <a:rPr lang="en-US" sz="2800" b="1" strike="noStrike" dirty="0">
                <a:solidFill>
                  <a:srgbClr val="54A021"/>
                </a:solidFill>
                <a:latin typeface="Trebuchet MS"/>
              </a:rPr>
              <a:t> </a:t>
            </a:r>
            <a:r>
              <a:rPr lang="en-US" sz="2800" b="1" strike="noStrike" dirty="0" err="1">
                <a:solidFill>
                  <a:srgbClr val="54A021"/>
                </a:solidFill>
                <a:latin typeface="Trebuchet MS"/>
              </a:rPr>
              <a:t>szelektív</a:t>
            </a:r>
            <a:r>
              <a:rPr lang="en-US" sz="2800" b="1" strike="noStrike" dirty="0">
                <a:solidFill>
                  <a:srgbClr val="54A021"/>
                </a:solidFill>
                <a:latin typeface="Trebuchet MS"/>
              </a:rPr>
              <a:t> </a:t>
            </a:r>
            <a:r>
              <a:rPr lang="en-US" sz="2800" b="1" strike="noStrike" dirty="0" err="1">
                <a:solidFill>
                  <a:srgbClr val="54A021"/>
                </a:solidFill>
                <a:latin typeface="Trebuchet MS"/>
              </a:rPr>
              <a:t>hulladékgyűjtés</a:t>
            </a:r>
            <a:r>
              <a:rPr lang="en-US" sz="2800" b="1" strike="noStrike" dirty="0">
                <a:solidFill>
                  <a:srgbClr val="54A021"/>
                </a:solidFill>
                <a:latin typeface="Trebuchet MS"/>
              </a:rPr>
              <a:t> </a:t>
            </a:r>
            <a:r>
              <a:rPr lang="en-US" sz="2800" b="1" strike="noStrike" dirty="0" err="1">
                <a:solidFill>
                  <a:srgbClr val="54A021"/>
                </a:solidFill>
                <a:latin typeface="Trebuchet MS"/>
              </a:rPr>
              <a:t>interaktív</a:t>
            </a:r>
            <a:r>
              <a:rPr lang="en-US" sz="2800" b="1" strike="noStrike" dirty="0">
                <a:solidFill>
                  <a:srgbClr val="54A021"/>
                </a:solidFill>
                <a:latin typeface="Trebuchet MS"/>
              </a:rPr>
              <a:t> </a:t>
            </a:r>
            <a:r>
              <a:rPr lang="en-US" sz="2800" b="1" strike="noStrike" dirty="0" err="1">
                <a:solidFill>
                  <a:srgbClr val="54A021"/>
                </a:solidFill>
                <a:latin typeface="Trebuchet MS"/>
              </a:rPr>
              <a:t>játszóház</a:t>
            </a:r>
            <a:endParaRPr dirty="0"/>
          </a:p>
        </p:txBody>
      </p:sp>
      <p:sp>
        <p:nvSpPr>
          <p:cNvPr id="258" name="TextShape 2"/>
          <p:cNvSpPr txBox="1"/>
          <p:nvPr/>
        </p:nvSpPr>
        <p:spPr>
          <a:xfrm>
            <a:off x="677880" y="2701440"/>
            <a:ext cx="8596080" cy="35704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Sok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kis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szorgos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kukatündér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csodákra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képes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!!!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Hulladék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válogatás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Tudatos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fogyasztás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Vásárlás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Alkotás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újrahasznosított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anyagokból</a:t>
            </a:r>
            <a:endParaRPr dirty="0"/>
          </a:p>
        </p:txBody>
      </p:sp>
      <p:pic>
        <p:nvPicPr>
          <p:cNvPr id="259" name="Kép 3"/>
          <p:cNvPicPr/>
          <p:nvPr/>
        </p:nvPicPr>
        <p:blipFill>
          <a:blip r:embed="rId2"/>
          <a:stretch/>
        </p:blipFill>
        <p:spPr>
          <a:xfrm>
            <a:off x="7390940" y="2701440"/>
            <a:ext cx="2438860" cy="35275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Kép 2"/>
          <p:cNvPicPr/>
          <p:nvPr/>
        </p:nvPicPr>
        <p:blipFill>
          <a:blip r:embed="rId2"/>
          <a:stretch/>
        </p:blipFill>
        <p:spPr>
          <a:xfrm>
            <a:off x="312375" y="251639"/>
            <a:ext cx="5210800" cy="3636360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  <p:pic>
        <p:nvPicPr>
          <p:cNvPr id="261" name="Kép 5"/>
          <p:cNvPicPr/>
          <p:nvPr/>
        </p:nvPicPr>
        <p:blipFill>
          <a:blip r:embed="rId3"/>
          <a:stretch/>
        </p:blipFill>
        <p:spPr>
          <a:xfrm rot="1615111">
            <a:off x="6702423" y="1058449"/>
            <a:ext cx="4930175" cy="3567194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  <p:pic>
        <p:nvPicPr>
          <p:cNvPr id="262" name="Kép 6"/>
          <p:cNvPicPr/>
          <p:nvPr/>
        </p:nvPicPr>
        <p:blipFill>
          <a:blip r:embed="rId4"/>
          <a:stretch/>
        </p:blipFill>
        <p:spPr>
          <a:xfrm rot="20197800">
            <a:off x="885301" y="3496643"/>
            <a:ext cx="3841900" cy="2617860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  <p:pic>
        <p:nvPicPr>
          <p:cNvPr id="263" name="Kép 7"/>
          <p:cNvPicPr/>
          <p:nvPr/>
        </p:nvPicPr>
        <p:blipFill>
          <a:blip r:embed="rId5"/>
          <a:stretch/>
        </p:blipFill>
        <p:spPr>
          <a:xfrm>
            <a:off x="5523175" y="4051300"/>
            <a:ext cx="4382826" cy="2717800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677880" y="609480"/>
            <a:ext cx="8596080" cy="13204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90C226"/>
                </a:solidFill>
                <a:latin typeface="Trebuchet MS"/>
              </a:rPr>
              <a:t>Közös projekttevékenység: </a:t>
            </a: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
</a:t>
            </a:r>
            <a:r>
              <a:rPr lang="en-US" sz="3200" b="1" strike="noStrike">
                <a:solidFill>
                  <a:srgbClr val="7030A0"/>
                </a:solidFill>
                <a:latin typeface="Trebuchet MS"/>
              </a:rPr>
              <a:t>Jótékonysági játék- és ruhavásár</a:t>
            </a:r>
            <a:endParaRPr/>
          </a:p>
        </p:txBody>
      </p:sp>
      <p:sp>
        <p:nvSpPr>
          <p:cNvPr id="265" name="TextShape 2"/>
          <p:cNvSpPr txBox="1"/>
          <p:nvPr/>
        </p:nvSpPr>
        <p:spPr>
          <a:xfrm>
            <a:off x="284180" y="2542320"/>
            <a:ext cx="8596080" cy="418500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„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Meguntam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kinőttem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átadom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felhasználom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újra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 –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szülők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nagyszülők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bevonása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a HELP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projekt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újra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hasznosítási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tevékenységébe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Cserebere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fogadom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-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többet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vissza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nem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adom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A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vásárról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megmaradt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áruk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felajánlása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a Caritas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javára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.</a:t>
            </a:r>
            <a:endParaRPr dirty="0"/>
          </a:p>
        </p:txBody>
      </p:sp>
      <p:pic>
        <p:nvPicPr>
          <p:cNvPr id="266" name="Kép 3"/>
          <p:cNvPicPr/>
          <p:nvPr/>
        </p:nvPicPr>
        <p:blipFill>
          <a:blip r:embed="rId2"/>
          <a:stretch/>
        </p:blipFill>
        <p:spPr>
          <a:xfrm>
            <a:off x="8241840" y="1823400"/>
            <a:ext cx="1953720" cy="2571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Kép 1"/>
          <p:cNvPicPr/>
          <p:nvPr/>
        </p:nvPicPr>
        <p:blipFill>
          <a:blip r:embed="rId2"/>
          <a:stretch/>
        </p:blipFill>
        <p:spPr>
          <a:xfrm>
            <a:off x="491400" y="216000"/>
            <a:ext cx="5147400" cy="3441600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  <p:pic>
        <p:nvPicPr>
          <p:cNvPr id="268" name="Kép 5"/>
          <p:cNvPicPr/>
          <p:nvPr/>
        </p:nvPicPr>
        <p:blipFill>
          <a:blip r:embed="rId3"/>
          <a:stretch/>
        </p:blipFill>
        <p:spPr>
          <a:xfrm>
            <a:off x="6330950" y="216000"/>
            <a:ext cx="5448300" cy="3441600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  <p:pic>
        <p:nvPicPr>
          <p:cNvPr id="269" name="Kép 6"/>
          <p:cNvPicPr/>
          <p:nvPr/>
        </p:nvPicPr>
        <p:blipFill>
          <a:blip r:embed="rId4"/>
          <a:stretch/>
        </p:blipFill>
        <p:spPr>
          <a:xfrm>
            <a:off x="804700" y="3409600"/>
            <a:ext cx="4542000" cy="3286300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  <p:pic>
        <p:nvPicPr>
          <p:cNvPr id="270" name="Kép 3"/>
          <p:cNvPicPr/>
          <p:nvPr/>
        </p:nvPicPr>
        <p:blipFill>
          <a:blip r:embed="rId5"/>
          <a:stretch/>
        </p:blipFill>
        <p:spPr>
          <a:xfrm>
            <a:off x="6794500" y="3409600"/>
            <a:ext cx="4597400" cy="3286300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214</Words>
  <Application>Microsoft Office PowerPoint</Application>
  <PresentationFormat>Egyéni</PresentationFormat>
  <Paragraphs>30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admin</dc:creator>
  <cp:lastModifiedBy>ZSófi</cp:lastModifiedBy>
  <cp:revision>14</cp:revision>
  <dcterms:modified xsi:type="dcterms:W3CDTF">2017-02-09T06:19:44Z</dcterms:modified>
</cp:coreProperties>
</file>